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24"/>
  </p:notesMasterIdLst>
  <p:sldIdLst>
    <p:sldId id="256" r:id="rId2"/>
    <p:sldId id="260"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7" r:id="rId23"/>
  </p:sldIdLst>
  <p:sldSz cx="12192000" cy="6858000"/>
  <p:notesSz cx="7010400" cy="9296400"/>
  <p:embeddedFontLst>
    <p:embeddedFont>
      <p:font typeface="Lato" panose="020F0502020204030203" pitchFamily="34" charset="0"/>
      <p:regular r:id="rId25"/>
      <p:bold r:id="rId26"/>
      <p:italic r:id="rId27"/>
      <p:boldItalic r:id="rId28"/>
    </p:embeddedFont>
    <p:embeddedFont>
      <p:font typeface="Merriweather Sans"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Sofia"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4820"/>
          </a:xfrm>
          <a:prstGeom prst="rect">
            <a:avLst/>
          </a:prstGeom>
          <a:noFill/>
          <a:ln>
            <a:noFill/>
          </a:ln>
        </p:spPr>
        <p:txBody>
          <a:bodyPr spcFirstLastPara="1" wrap="square" lIns="93175" tIns="46575" rIns="93175" bIns="4657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4820"/>
          </a:xfrm>
          <a:prstGeom prst="rect">
            <a:avLst/>
          </a:prstGeom>
          <a:noFill/>
          <a:ln>
            <a:noFill/>
          </a:ln>
        </p:spPr>
        <p:txBody>
          <a:bodyPr spcFirstLastPara="1" wrap="square" lIns="93175" tIns="46575" rIns="93175" bIns="4657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4820"/>
          </a:xfrm>
          <a:prstGeom prst="rect">
            <a:avLst/>
          </a:prstGeom>
          <a:noFill/>
          <a:ln>
            <a:noFill/>
          </a:ln>
        </p:spPr>
        <p:txBody>
          <a:bodyPr spcFirstLastPara="1" wrap="square" lIns="93175" tIns="46575" rIns="93175" bIns="4657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2" name="Google Shape;682;p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4cb5a7a333_0_4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54" name="Google Shape;854;g4cb5a7a333_0_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4cb5a7a333_0_5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66" name="Google Shape;866;g4cb5a7a333_0_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4f806d84ea_0_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78" name="Google Shape;878;g4f806d84ea_0_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3: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83" name="Google Shape;883;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4cb5a7a333_0_6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95" name="Google Shape;895;g4cb5a7a333_0_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4cb5a7a333_0_11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917" name="Google Shape;917;g4cb5a7a333_0_1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4cb5a7a333_0_12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929" name="Google Shape;929;g4cb5a7a333_0_1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4cb5a7a333_0_8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952" name="Google Shape;952;g4cb5a7a333_0_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4cb5a7a333_0_9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965" name="Google Shape;965;g4cb5a7a333_0_9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987" name="Google Shape;987;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4cb5a7a333_0_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4cb5a7a333_0_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714" name="Google Shape;714;g4cb5a7a333_0_6:notes"/>
          <p:cNvSpPr txBox="1">
            <a:spLocks noGrp="1"/>
          </p:cNvSpPr>
          <p:nvPr>
            <p:ph type="sldNum" idx="12"/>
          </p:nvPr>
        </p:nvSpPr>
        <p:spPr>
          <a:xfrm>
            <a:off x="3970938" y="8829967"/>
            <a:ext cx="3037800" cy="4647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1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992" name="Google Shape;992;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4cb5a7a333_0_14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002" name="Google Shape;1002;g4cb5a7a333_0_1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2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027" name="Google Shape;1027;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4f30eaba38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779" name="Google Shape;779;g4f30eaba38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4f30eaba38_0_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784" name="Google Shape;784;g4f30eaba38_0_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4f30eaba38_0_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06" name="Google Shape;806;g4f30eaba38_0_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4f30eaba38_0_13: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11" name="Google Shape;811;g4f30eaba38_0_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4cdb2f45c2_3_79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24" name="Google Shape;824;g4cdb2f45c2_3_79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2: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37" name="Google Shape;837;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42" name="Google Shape;842;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rgbClr val="D67CEB"/>
        </a:solidFill>
        <a:effectLst/>
      </p:bgPr>
    </p:bg>
    <p:spTree>
      <p:nvGrpSpPr>
        <p:cNvPr id="1" name="Shape 15"/>
        <p:cNvGrpSpPr/>
        <p:nvPr/>
      </p:nvGrpSpPr>
      <p:grpSpPr>
        <a:xfrm>
          <a:off x="0" y="0"/>
          <a:ext cx="0" cy="0"/>
          <a:chOff x="0" y="0"/>
          <a:chExt cx="0" cy="0"/>
        </a:xfrm>
      </p:grpSpPr>
      <p:sp>
        <p:nvSpPr>
          <p:cNvPr id="16" name="Google Shape;16;p2"/>
          <p:cNvSpPr/>
          <p:nvPr/>
        </p:nvSpPr>
        <p:spPr>
          <a:xfrm>
            <a:off x="0" y="-8768"/>
            <a:ext cx="12192000" cy="6861313"/>
          </a:xfrm>
          <a:prstGeom prst="rect">
            <a:avLst/>
          </a:prstGeom>
          <a:solidFill>
            <a:schemeClr val="lt1">
              <a:alpha val="4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2"/>
          <p:cNvSpPr txBox="1">
            <a:spLocks noGrp="1"/>
          </p:cNvSpPr>
          <p:nvPr>
            <p:ph type="ctrTitle"/>
          </p:nvPr>
        </p:nvSpPr>
        <p:spPr>
          <a:xfrm>
            <a:off x="711200" y="609600"/>
            <a:ext cx="8534400" cy="1219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rgbClr val="7F7F7F"/>
              </a:buClr>
              <a:buSzPts val="3600"/>
              <a:buFont typeface="Arial"/>
              <a:buNone/>
              <a:defRPr sz="3600" b="0" i="0" u="none" strike="noStrike" cap="none">
                <a:solidFill>
                  <a:srgbClr val="7F7F7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2"/>
          <p:cNvSpPr txBox="1">
            <a:spLocks noGrp="1"/>
          </p:cNvSpPr>
          <p:nvPr>
            <p:ph type="subTitle" idx="1"/>
          </p:nvPr>
        </p:nvSpPr>
        <p:spPr>
          <a:xfrm>
            <a:off x="711200" y="1828800"/>
            <a:ext cx="8534400" cy="1143000"/>
          </a:xfrm>
          <a:prstGeom prst="rect">
            <a:avLst/>
          </a:prstGeom>
          <a:noFill/>
          <a:ln>
            <a:noFill/>
          </a:ln>
        </p:spPr>
        <p:txBody>
          <a:bodyPr spcFirstLastPara="1" wrap="square" lIns="91425" tIns="45700" rIns="91425" bIns="45700" anchor="t" anchorCtr="0"/>
          <a:lstStyle>
            <a:lvl1pPr marR="0" lvl="0" algn="l" rtl="0">
              <a:spcBef>
                <a:spcPts val="36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R="0" lvl="1" algn="ctr" rtl="0">
              <a:spcBef>
                <a:spcPts val="280"/>
              </a:spcBef>
              <a:spcAft>
                <a:spcPts val="0"/>
              </a:spcAft>
              <a:buClr>
                <a:srgbClr val="888888"/>
              </a:buClr>
              <a:buSzPts val="1400"/>
              <a:buFont typeface="Merriweather Sans"/>
              <a:buNone/>
              <a:defRPr sz="1400" b="0" i="0" u="none" strike="noStrike" cap="none">
                <a:solidFill>
                  <a:srgbClr val="888888"/>
                </a:solidFill>
                <a:latin typeface="Arial"/>
                <a:ea typeface="Arial"/>
                <a:cs typeface="Arial"/>
                <a:sym typeface="Arial"/>
              </a:defRPr>
            </a:lvl2pPr>
            <a:lvl3pPr marR="0" lvl="2" algn="ctr" rtl="0">
              <a:spcBef>
                <a:spcPts val="280"/>
              </a:spcBef>
              <a:spcAft>
                <a:spcPts val="0"/>
              </a:spcAft>
              <a:buClr>
                <a:srgbClr val="888888"/>
              </a:buClr>
              <a:buSzPts val="1400"/>
              <a:buFont typeface="Merriweather Sans"/>
              <a:buNone/>
              <a:defRPr sz="1400" b="0" i="0" u="none" strike="noStrike" cap="none">
                <a:solidFill>
                  <a:srgbClr val="888888"/>
                </a:solidFill>
                <a:latin typeface="Arial"/>
                <a:ea typeface="Arial"/>
                <a:cs typeface="Arial"/>
                <a:sym typeface="Arial"/>
              </a:defRPr>
            </a:lvl3pPr>
            <a:lvl4pPr marR="0" lvl="3" algn="ctr"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R="0" lvl="4" algn="ctr" rtl="0">
              <a:spcBef>
                <a:spcPts val="280"/>
              </a:spcBef>
              <a:spcAft>
                <a:spcPts val="0"/>
              </a:spcAft>
              <a:buClr>
                <a:srgbClr val="888888"/>
              </a:buClr>
              <a:buSzPts val="1400"/>
              <a:buFont typeface="Merriweather Sans"/>
              <a:buNone/>
              <a:defRPr sz="14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9" name="Google Shape;19;p2"/>
          <p:cNvSpPr txBox="1">
            <a:spLocks noGrp="1"/>
          </p:cNvSpPr>
          <p:nvPr>
            <p:ph type="body" idx="2"/>
          </p:nvPr>
        </p:nvSpPr>
        <p:spPr>
          <a:xfrm>
            <a:off x="711200" y="228600"/>
            <a:ext cx="8534400" cy="381000"/>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L="914400" marR="0" lvl="1"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20" name="Google Shape;20;p2"/>
          <p:cNvGrpSpPr/>
          <p:nvPr/>
        </p:nvGrpSpPr>
        <p:grpSpPr>
          <a:xfrm>
            <a:off x="-20320" y="-30588"/>
            <a:ext cx="12313920" cy="4262761"/>
            <a:chOff x="-15240" y="-30588"/>
            <a:chExt cx="9235440" cy="4262761"/>
          </a:xfrm>
        </p:grpSpPr>
        <p:pic>
          <p:nvPicPr>
            <p:cNvPr id="21" name="Google Shape;21;p2"/>
            <p:cNvPicPr preferRelativeResize="0"/>
            <p:nvPr/>
          </p:nvPicPr>
          <p:blipFill rotWithShape="1">
            <a:blip r:embed="rId2">
              <a:alphaModFix/>
            </a:blip>
            <a:srcRect/>
            <a:stretch/>
          </p:blipFill>
          <p:spPr>
            <a:xfrm>
              <a:off x="-15240" y="-25883"/>
              <a:ext cx="6400800" cy="4258056"/>
            </a:xfrm>
            <a:prstGeom prst="rect">
              <a:avLst/>
            </a:prstGeom>
            <a:noFill/>
            <a:ln>
              <a:noFill/>
            </a:ln>
          </p:spPr>
        </p:pic>
        <p:pic>
          <p:nvPicPr>
            <p:cNvPr id="22" name="Google Shape;22;p2"/>
            <p:cNvPicPr preferRelativeResize="0"/>
            <p:nvPr/>
          </p:nvPicPr>
          <p:blipFill rotWithShape="1">
            <a:blip r:embed="rId2">
              <a:alphaModFix/>
            </a:blip>
            <a:srcRect/>
            <a:stretch/>
          </p:blipFill>
          <p:spPr>
            <a:xfrm>
              <a:off x="2819400" y="-30588"/>
              <a:ext cx="6400800" cy="4258056"/>
            </a:xfrm>
            <a:prstGeom prst="rect">
              <a:avLst/>
            </a:prstGeom>
            <a:noFill/>
            <a:ln>
              <a:noFill/>
            </a:ln>
          </p:spPr>
        </p:pic>
      </p:grpSp>
      <p:sp>
        <p:nvSpPr>
          <p:cNvPr id="23" name="Google Shape;23;p2"/>
          <p:cNvSpPr/>
          <p:nvPr/>
        </p:nvSpPr>
        <p:spPr>
          <a:xfrm>
            <a:off x="-20320" y="-44703"/>
            <a:ext cx="12334240" cy="6902703"/>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2"/>
          <p:cNvSpPr/>
          <p:nvPr/>
        </p:nvSpPr>
        <p:spPr>
          <a:xfrm>
            <a:off x="-20320" y="3048000"/>
            <a:ext cx="12334240" cy="3124200"/>
          </a:xfrm>
          <a:prstGeom prst="rect">
            <a:avLst/>
          </a:prstGeom>
          <a:solidFill>
            <a:schemeClr val="lt1"/>
          </a:solidFill>
          <a:ln>
            <a:noFill/>
          </a:ln>
          <a:effectLst>
            <a:outerShdw blurRad="50800" dist="381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25" name="Google Shape;25;p2"/>
          <p:cNvCxnSpPr/>
          <p:nvPr/>
        </p:nvCxnSpPr>
        <p:spPr>
          <a:xfrm>
            <a:off x="4343400" y="3733800"/>
            <a:ext cx="0" cy="1828800"/>
          </a:xfrm>
          <a:prstGeom prst="straightConnector1">
            <a:avLst/>
          </a:prstGeom>
          <a:noFill/>
          <a:ln w="38100" cap="flat" cmpd="sng">
            <a:solidFill>
              <a:srgbClr val="377586"/>
            </a:solidFill>
            <a:prstDash val="solid"/>
            <a:round/>
            <a:headEnd type="none" w="sm" len="sm"/>
            <a:tailEnd type="none" w="sm" len="sm"/>
          </a:ln>
        </p:spPr>
      </p:cxnSp>
      <p:sp>
        <p:nvSpPr>
          <p:cNvPr id="26" name="Google Shape;26;p2"/>
          <p:cNvSpPr/>
          <p:nvPr/>
        </p:nvSpPr>
        <p:spPr>
          <a:xfrm>
            <a:off x="-23905" y="6172200"/>
            <a:ext cx="12337825" cy="73152"/>
          </a:xfrm>
          <a:prstGeom prst="rect">
            <a:avLst/>
          </a:prstGeom>
          <a:solidFill>
            <a:srgbClr val="9DBA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2"/>
          <p:cNvSpPr/>
          <p:nvPr/>
        </p:nvSpPr>
        <p:spPr>
          <a:xfrm>
            <a:off x="-23905" y="3048000"/>
            <a:ext cx="12337825" cy="73152"/>
          </a:xfrm>
          <a:prstGeom prst="rect">
            <a:avLst/>
          </a:prstGeom>
          <a:solidFill>
            <a:srgbClr val="9DBA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8" name="Google Shape;28;p2"/>
          <p:cNvPicPr preferRelativeResize="0"/>
          <p:nvPr/>
        </p:nvPicPr>
        <p:blipFill rotWithShape="1">
          <a:blip r:embed="rId3">
            <a:alphaModFix/>
          </a:blip>
          <a:srcRect/>
          <a:stretch/>
        </p:blipFill>
        <p:spPr>
          <a:xfrm>
            <a:off x="0" y="3473493"/>
            <a:ext cx="4343400" cy="239390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117"/>
        <p:cNvGrpSpPr/>
        <p:nvPr/>
      </p:nvGrpSpPr>
      <p:grpSpPr>
        <a:xfrm>
          <a:off x="0" y="0"/>
          <a:ext cx="0" cy="0"/>
          <a:chOff x="0" y="0"/>
          <a:chExt cx="0" cy="0"/>
        </a:xfrm>
      </p:grpSpPr>
      <p:sp>
        <p:nvSpPr>
          <p:cNvPr id="118" name="Google Shape;118;p11"/>
          <p:cNvSpPr>
            <a:spLocks noGrp="1"/>
          </p:cNvSpPr>
          <p:nvPr>
            <p:ph type="pic" idx="2"/>
          </p:nvPr>
        </p:nvSpPr>
        <p:spPr>
          <a:xfrm>
            <a:off x="609600" y="1295400"/>
            <a:ext cx="3556001" cy="49530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9" name="Google Shape;119;p11"/>
          <p:cNvSpPr>
            <a:spLocks noGrp="1"/>
          </p:cNvSpPr>
          <p:nvPr>
            <p:ph type="pic" idx="3"/>
          </p:nvPr>
        </p:nvSpPr>
        <p:spPr>
          <a:xfrm>
            <a:off x="4318000" y="1295400"/>
            <a:ext cx="3556001" cy="49530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0" name="Google Shape;120;p11"/>
          <p:cNvSpPr>
            <a:spLocks noGrp="1"/>
          </p:cNvSpPr>
          <p:nvPr>
            <p:ph type="pic" idx="4"/>
          </p:nvPr>
        </p:nvSpPr>
        <p:spPr>
          <a:xfrm>
            <a:off x="8026400" y="1295400"/>
            <a:ext cx="3556001" cy="49530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1" name="Google Shape;121;p11"/>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1"/>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1"/>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1"/>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1"/>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1"/>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128" name="Google Shape;128;p11"/>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129" name="Google Shape;129;p11"/>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 Images">
  <p:cSld name="6 Images">
    <p:spTree>
      <p:nvGrpSpPr>
        <p:cNvPr id="1" name="Shape 130"/>
        <p:cNvGrpSpPr/>
        <p:nvPr/>
      </p:nvGrpSpPr>
      <p:grpSpPr>
        <a:xfrm>
          <a:off x="0" y="0"/>
          <a:ext cx="0" cy="0"/>
          <a:chOff x="0" y="0"/>
          <a:chExt cx="0" cy="0"/>
        </a:xfrm>
      </p:grpSpPr>
      <p:sp>
        <p:nvSpPr>
          <p:cNvPr id="131" name="Google Shape;131;p12"/>
          <p:cNvSpPr>
            <a:spLocks noGrp="1"/>
          </p:cNvSpPr>
          <p:nvPr>
            <p:ph type="pic" idx="2"/>
          </p:nvPr>
        </p:nvSpPr>
        <p:spPr>
          <a:xfrm>
            <a:off x="609600" y="1371600"/>
            <a:ext cx="3556001" cy="22098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Google Shape;132;p12"/>
          <p:cNvSpPr>
            <a:spLocks noGrp="1"/>
          </p:cNvSpPr>
          <p:nvPr>
            <p:ph type="pic" idx="3"/>
          </p:nvPr>
        </p:nvSpPr>
        <p:spPr>
          <a:xfrm>
            <a:off x="4318000" y="1371600"/>
            <a:ext cx="3556001" cy="22098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3" name="Google Shape;133;p12"/>
          <p:cNvSpPr>
            <a:spLocks noGrp="1"/>
          </p:cNvSpPr>
          <p:nvPr>
            <p:ph type="pic" idx="4"/>
          </p:nvPr>
        </p:nvSpPr>
        <p:spPr>
          <a:xfrm>
            <a:off x="8026400" y="1371600"/>
            <a:ext cx="3556001" cy="22098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Google Shape;134;p12"/>
          <p:cNvSpPr>
            <a:spLocks noGrp="1"/>
          </p:cNvSpPr>
          <p:nvPr>
            <p:ph type="pic" idx="5"/>
          </p:nvPr>
        </p:nvSpPr>
        <p:spPr>
          <a:xfrm>
            <a:off x="609600" y="3810000"/>
            <a:ext cx="3556001" cy="22098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5" name="Google Shape;135;p12"/>
          <p:cNvSpPr>
            <a:spLocks noGrp="1"/>
          </p:cNvSpPr>
          <p:nvPr>
            <p:ph type="pic" idx="6"/>
          </p:nvPr>
        </p:nvSpPr>
        <p:spPr>
          <a:xfrm>
            <a:off x="4318000" y="3810000"/>
            <a:ext cx="3556001" cy="22098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6" name="Google Shape;136;p12"/>
          <p:cNvSpPr>
            <a:spLocks noGrp="1"/>
          </p:cNvSpPr>
          <p:nvPr>
            <p:ph type="pic" idx="7"/>
          </p:nvPr>
        </p:nvSpPr>
        <p:spPr>
          <a:xfrm>
            <a:off x="8026400" y="3810000"/>
            <a:ext cx="3556001" cy="22098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7" name="Google Shape;137;p12"/>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2"/>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12"/>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2"/>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2"/>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12"/>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12"/>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144" name="Google Shape;144;p12"/>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145" name="Google Shape;145;p12"/>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Image - 1 Text Block Bottom">
  <p:cSld name="1 Image - 1 Text Block Bottom">
    <p:spTree>
      <p:nvGrpSpPr>
        <p:cNvPr id="1" name="Shape 146"/>
        <p:cNvGrpSpPr/>
        <p:nvPr/>
      </p:nvGrpSpPr>
      <p:grpSpPr>
        <a:xfrm>
          <a:off x="0" y="0"/>
          <a:ext cx="0" cy="0"/>
          <a:chOff x="0" y="0"/>
          <a:chExt cx="0" cy="0"/>
        </a:xfrm>
      </p:grpSpPr>
      <p:sp>
        <p:nvSpPr>
          <p:cNvPr id="147" name="Google Shape;147;p13"/>
          <p:cNvSpPr txBox="1">
            <a:spLocks noGrp="1"/>
          </p:cNvSpPr>
          <p:nvPr>
            <p:ph type="body" idx="1"/>
          </p:nvPr>
        </p:nvSpPr>
        <p:spPr>
          <a:xfrm>
            <a:off x="609600" y="4898824"/>
            <a:ext cx="10972800" cy="1381991"/>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8" name="Google Shape;148;p13"/>
          <p:cNvSpPr>
            <a:spLocks noGrp="1"/>
          </p:cNvSpPr>
          <p:nvPr>
            <p:ph type="pic" idx="2"/>
          </p:nvPr>
        </p:nvSpPr>
        <p:spPr>
          <a:xfrm>
            <a:off x="609600" y="1295400"/>
            <a:ext cx="10972800" cy="35052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Google Shape;149;p13"/>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3"/>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1" name="Google Shape;151;p13"/>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3"/>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13"/>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3"/>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3"/>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156" name="Google Shape;156;p13"/>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157" name="Google Shape;157;p13"/>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Image - 1 Text Block Top">
  <p:cSld name="1 Image - 1 Text Block Top">
    <p:spTree>
      <p:nvGrpSpPr>
        <p:cNvPr id="1" name="Shape 158"/>
        <p:cNvGrpSpPr/>
        <p:nvPr/>
      </p:nvGrpSpPr>
      <p:grpSpPr>
        <a:xfrm>
          <a:off x="0" y="0"/>
          <a:ext cx="0" cy="0"/>
          <a:chOff x="0" y="0"/>
          <a:chExt cx="0" cy="0"/>
        </a:xfrm>
      </p:grpSpPr>
      <p:sp>
        <p:nvSpPr>
          <p:cNvPr id="159" name="Google Shape;159;p14"/>
          <p:cNvSpPr txBox="1">
            <a:spLocks noGrp="1"/>
          </p:cNvSpPr>
          <p:nvPr>
            <p:ph type="body" idx="1"/>
          </p:nvPr>
        </p:nvSpPr>
        <p:spPr>
          <a:xfrm>
            <a:off x="609600" y="1295400"/>
            <a:ext cx="10972800" cy="1116707"/>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0" name="Google Shape;160;p14"/>
          <p:cNvSpPr>
            <a:spLocks noGrp="1"/>
          </p:cNvSpPr>
          <p:nvPr>
            <p:ph type="pic" idx="2"/>
          </p:nvPr>
        </p:nvSpPr>
        <p:spPr>
          <a:xfrm>
            <a:off x="609600" y="2553138"/>
            <a:ext cx="10972800" cy="3695262"/>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1" name="Google Shape;161;p14"/>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14"/>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3" name="Google Shape;163;p14"/>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4"/>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14"/>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14"/>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14"/>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168" name="Google Shape;168;p14"/>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169" name="Google Shape;169;p14"/>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Images - 1 Text Block Bottom">
  <p:cSld name="2 Images - 1 Text Block Bottom">
    <p:spTree>
      <p:nvGrpSpPr>
        <p:cNvPr id="1" name="Shape 170"/>
        <p:cNvGrpSpPr/>
        <p:nvPr/>
      </p:nvGrpSpPr>
      <p:grpSpPr>
        <a:xfrm>
          <a:off x="0" y="0"/>
          <a:ext cx="0" cy="0"/>
          <a:chOff x="0" y="0"/>
          <a:chExt cx="0" cy="0"/>
        </a:xfrm>
      </p:grpSpPr>
      <p:sp>
        <p:nvSpPr>
          <p:cNvPr id="171" name="Google Shape;171;p15"/>
          <p:cNvSpPr txBox="1">
            <a:spLocks noGrp="1"/>
          </p:cNvSpPr>
          <p:nvPr>
            <p:ph type="body" idx="1"/>
          </p:nvPr>
        </p:nvSpPr>
        <p:spPr>
          <a:xfrm>
            <a:off x="609600" y="4975620"/>
            <a:ext cx="10972800" cy="1272780"/>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2" name="Google Shape;172;p15"/>
          <p:cNvSpPr>
            <a:spLocks noGrp="1"/>
          </p:cNvSpPr>
          <p:nvPr>
            <p:ph type="pic" idx="2"/>
          </p:nvPr>
        </p:nvSpPr>
        <p:spPr>
          <a:xfrm>
            <a:off x="609600" y="1295400"/>
            <a:ext cx="5283200" cy="3451619"/>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3" name="Google Shape;173;p15"/>
          <p:cNvSpPr>
            <a:spLocks noGrp="1"/>
          </p:cNvSpPr>
          <p:nvPr>
            <p:ph type="pic" idx="3"/>
          </p:nvPr>
        </p:nvSpPr>
        <p:spPr>
          <a:xfrm>
            <a:off x="6311153" y="1290296"/>
            <a:ext cx="5283200" cy="3451619"/>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4" name="Google Shape;174;p15"/>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15"/>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6" name="Google Shape;176;p15"/>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15"/>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15"/>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15"/>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 name="Google Shape;180;p15"/>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181" name="Google Shape;181;p15"/>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182" name="Google Shape;182;p15"/>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Images - 1 Text Block Top">
  <p:cSld name="2 Images - 1 Text Block Top">
    <p:spTree>
      <p:nvGrpSpPr>
        <p:cNvPr id="1" name="Shape 183"/>
        <p:cNvGrpSpPr/>
        <p:nvPr/>
      </p:nvGrpSpPr>
      <p:grpSpPr>
        <a:xfrm>
          <a:off x="0" y="0"/>
          <a:ext cx="0" cy="0"/>
          <a:chOff x="0" y="0"/>
          <a:chExt cx="0" cy="0"/>
        </a:xfrm>
      </p:grpSpPr>
      <p:sp>
        <p:nvSpPr>
          <p:cNvPr id="184" name="Google Shape;184;p16"/>
          <p:cNvSpPr>
            <a:spLocks noGrp="1"/>
          </p:cNvSpPr>
          <p:nvPr>
            <p:ph type="pic" idx="2"/>
          </p:nvPr>
        </p:nvSpPr>
        <p:spPr>
          <a:xfrm>
            <a:off x="597647" y="2488307"/>
            <a:ext cx="5283200" cy="3769238"/>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5" name="Google Shape;185;p16"/>
          <p:cNvSpPr>
            <a:spLocks noGrp="1"/>
          </p:cNvSpPr>
          <p:nvPr>
            <p:ph type="pic" idx="3"/>
          </p:nvPr>
        </p:nvSpPr>
        <p:spPr>
          <a:xfrm>
            <a:off x="6299200" y="2483203"/>
            <a:ext cx="5283200" cy="3769238"/>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6" name="Google Shape;186;p16"/>
          <p:cNvSpPr txBox="1">
            <a:spLocks noGrp="1"/>
          </p:cNvSpPr>
          <p:nvPr>
            <p:ph type="body" idx="1"/>
          </p:nvPr>
        </p:nvSpPr>
        <p:spPr>
          <a:xfrm>
            <a:off x="609600" y="1295400"/>
            <a:ext cx="10972800" cy="964308"/>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7" name="Google Shape;187;p16"/>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16"/>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9" name="Google Shape;189;p16"/>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6"/>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16"/>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16"/>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16"/>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194" name="Google Shape;194;p16"/>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195" name="Google Shape;195;p16"/>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Images - 2 Text Blocks Bottom">
  <p:cSld name="2 Images - 2 Text Blocks Bottom">
    <p:spTree>
      <p:nvGrpSpPr>
        <p:cNvPr id="1" name="Shape 196"/>
        <p:cNvGrpSpPr/>
        <p:nvPr/>
      </p:nvGrpSpPr>
      <p:grpSpPr>
        <a:xfrm>
          <a:off x="0" y="0"/>
          <a:ext cx="0" cy="0"/>
          <a:chOff x="0" y="0"/>
          <a:chExt cx="0" cy="0"/>
        </a:xfrm>
      </p:grpSpPr>
      <p:sp>
        <p:nvSpPr>
          <p:cNvPr id="197" name="Google Shape;197;p17"/>
          <p:cNvSpPr txBox="1">
            <a:spLocks noGrp="1"/>
          </p:cNvSpPr>
          <p:nvPr>
            <p:ph type="body" idx="1"/>
          </p:nvPr>
        </p:nvSpPr>
        <p:spPr>
          <a:xfrm>
            <a:off x="609600" y="5024095"/>
            <a:ext cx="5283200" cy="1224306"/>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8" name="Google Shape;198;p17"/>
          <p:cNvSpPr>
            <a:spLocks noGrp="1"/>
          </p:cNvSpPr>
          <p:nvPr>
            <p:ph type="pic" idx="2"/>
          </p:nvPr>
        </p:nvSpPr>
        <p:spPr>
          <a:xfrm>
            <a:off x="609600" y="1300504"/>
            <a:ext cx="5283200" cy="3500096"/>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9" name="Google Shape;199;p17"/>
          <p:cNvSpPr txBox="1">
            <a:spLocks noGrp="1"/>
          </p:cNvSpPr>
          <p:nvPr>
            <p:ph type="body" idx="3"/>
          </p:nvPr>
        </p:nvSpPr>
        <p:spPr>
          <a:xfrm>
            <a:off x="6311153" y="5024095"/>
            <a:ext cx="5283200" cy="1224306"/>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0" name="Google Shape;200;p17"/>
          <p:cNvSpPr>
            <a:spLocks noGrp="1"/>
          </p:cNvSpPr>
          <p:nvPr>
            <p:ph type="pic" idx="4"/>
          </p:nvPr>
        </p:nvSpPr>
        <p:spPr>
          <a:xfrm>
            <a:off x="6311153" y="1295400"/>
            <a:ext cx="5283200" cy="3500096"/>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1" name="Google Shape;201;p17"/>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17"/>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3" name="Google Shape;203;p17"/>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17"/>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17"/>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17"/>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17"/>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208" name="Google Shape;208;p17"/>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209" name="Google Shape;209;p17"/>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Images - 1 Text Block Bottom">
  <p:cSld name="3 Images - 1 Text Block Bottom">
    <p:spTree>
      <p:nvGrpSpPr>
        <p:cNvPr id="1" name="Shape 210"/>
        <p:cNvGrpSpPr/>
        <p:nvPr/>
      </p:nvGrpSpPr>
      <p:grpSpPr>
        <a:xfrm>
          <a:off x="0" y="0"/>
          <a:ext cx="0" cy="0"/>
          <a:chOff x="0" y="0"/>
          <a:chExt cx="0" cy="0"/>
        </a:xfrm>
      </p:grpSpPr>
      <p:sp>
        <p:nvSpPr>
          <p:cNvPr id="211" name="Google Shape;211;p18"/>
          <p:cNvSpPr txBox="1">
            <a:spLocks noGrp="1"/>
          </p:cNvSpPr>
          <p:nvPr>
            <p:ph type="body" idx="1"/>
          </p:nvPr>
        </p:nvSpPr>
        <p:spPr>
          <a:xfrm>
            <a:off x="609599" y="4975620"/>
            <a:ext cx="10933951" cy="1272780"/>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2" name="Google Shape;212;p18"/>
          <p:cNvSpPr>
            <a:spLocks noGrp="1"/>
          </p:cNvSpPr>
          <p:nvPr>
            <p:ph type="pic" idx="2"/>
          </p:nvPr>
        </p:nvSpPr>
        <p:spPr>
          <a:xfrm>
            <a:off x="609600" y="1295400"/>
            <a:ext cx="3454400" cy="35052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3" name="Google Shape;213;p18"/>
          <p:cNvSpPr>
            <a:spLocks noGrp="1"/>
          </p:cNvSpPr>
          <p:nvPr>
            <p:ph type="pic" idx="3"/>
          </p:nvPr>
        </p:nvSpPr>
        <p:spPr>
          <a:xfrm>
            <a:off x="4349375" y="1295400"/>
            <a:ext cx="3454400" cy="35052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4" name="Google Shape;214;p18"/>
          <p:cNvSpPr>
            <a:spLocks noGrp="1"/>
          </p:cNvSpPr>
          <p:nvPr>
            <p:ph type="pic" idx="4"/>
          </p:nvPr>
        </p:nvSpPr>
        <p:spPr>
          <a:xfrm>
            <a:off x="8089151" y="1295400"/>
            <a:ext cx="3454400" cy="35052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5" name="Google Shape;215;p18"/>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8"/>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7" name="Google Shape;217;p18"/>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8"/>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18"/>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18"/>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8"/>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222" name="Google Shape;222;p18"/>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223" name="Google Shape;223;p18"/>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Images - 1 Text Block Top">
  <p:cSld name="3 Images - 1 Text Block Top">
    <p:spTree>
      <p:nvGrpSpPr>
        <p:cNvPr id="1" name="Shape 224"/>
        <p:cNvGrpSpPr/>
        <p:nvPr/>
      </p:nvGrpSpPr>
      <p:grpSpPr>
        <a:xfrm>
          <a:off x="0" y="0"/>
          <a:ext cx="0" cy="0"/>
          <a:chOff x="0" y="0"/>
          <a:chExt cx="0" cy="0"/>
        </a:xfrm>
      </p:grpSpPr>
      <p:sp>
        <p:nvSpPr>
          <p:cNvPr id="225" name="Google Shape;225;p19"/>
          <p:cNvSpPr>
            <a:spLocks noGrp="1"/>
          </p:cNvSpPr>
          <p:nvPr>
            <p:ph type="pic" idx="2"/>
          </p:nvPr>
        </p:nvSpPr>
        <p:spPr>
          <a:xfrm>
            <a:off x="609600" y="2488306"/>
            <a:ext cx="3454400" cy="3760093"/>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6" name="Google Shape;226;p19"/>
          <p:cNvSpPr>
            <a:spLocks noGrp="1"/>
          </p:cNvSpPr>
          <p:nvPr>
            <p:ph type="pic" idx="3"/>
          </p:nvPr>
        </p:nvSpPr>
        <p:spPr>
          <a:xfrm>
            <a:off x="4372385" y="2488306"/>
            <a:ext cx="3454400" cy="3760093"/>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7" name="Google Shape;227;p19"/>
          <p:cNvSpPr>
            <a:spLocks noGrp="1"/>
          </p:cNvSpPr>
          <p:nvPr>
            <p:ph type="pic" idx="4"/>
          </p:nvPr>
        </p:nvSpPr>
        <p:spPr>
          <a:xfrm>
            <a:off x="8135172" y="2497450"/>
            <a:ext cx="3454400" cy="3760093"/>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8" name="Google Shape;228;p19"/>
          <p:cNvSpPr txBox="1">
            <a:spLocks noGrp="1"/>
          </p:cNvSpPr>
          <p:nvPr>
            <p:ph type="body" idx="1"/>
          </p:nvPr>
        </p:nvSpPr>
        <p:spPr>
          <a:xfrm>
            <a:off x="609600" y="1295400"/>
            <a:ext cx="10972800" cy="964308"/>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9" name="Google Shape;229;p19"/>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9"/>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1" name="Google Shape;231;p19"/>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19"/>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9"/>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9"/>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9"/>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236" name="Google Shape;236;p19"/>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237" name="Google Shape;237;p19"/>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Images - 3 Text Blocks Botom">
  <p:cSld name="3 Images - 3 Text Blocks Botom">
    <p:spTree>
      <p:nvGrpSpPr>
        <p:cNvPr id="1" name="Shape 238"/>
        <p:cNvGrpSpPr/>
        <p:nvPr/>
      </p:nvGrpSpPr>
      <p:grpSpPr>
        <a:xfrm>
          <a:off x="0" y="0"/>
          <a:ext cx="0" cy="0"/>
          <a:chOff x="0" y="0"/>
          <a:chExt cx="0" cy="0"/>
        </a:xfrm>
      </p:grpSpPr>
      <p:sp>
        <p:nvSpPr>
          <p:cNvPr id="239" name="Google Shape;239;p20"/>
          <p:cNvSpPr txBox="1">
            <a:spLocks noGrp="1"/>
          </p:cNvSpPr>
          <p:nvPr>
            <p:ph type="body" idx="1"/>
          </p:nvPr>
        </p:nvSpPr>
        <p:spPr>
          <a:xfrm>
            <a:off x="609600" y="5029199"/>
            <a:ext cx="3454400" cy="1228346"/>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0" name="Google Shape;240;p20"/>
          <p:cNvSpPr>
            <a:spLocks noGrp="1"/>
          </p:cNvSpPr>
          <p:nvPr>
            <p:ph type="pic" idx="2"/>
          </p:nvPr>
        </p:nvSpPr>
        <p:spPr>
          <a:xfrm>
            <a:off x="609600" y="1295400"/>
            <a:ext cx="3454400" cy="35052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1" name="Google Shape;241;p20"/>
          <p:cNvSpPr txBox="1">
            <a:spLocks noGrp="1"/>
          </p:cNvSpPr>
          <p:nvPr>
            <p:ph type="body" idx="3"/>
          </p:nvPr>
        </p:nvSpPr>
        <p:spPr>
          <a:xfrm>
            <a:off x="4349375" y="5029199"/>
            <a:ext cx="3454400" cy="1228346"/>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2" name="Google Shape;242;p20"/>
          <p:cNvSpPr>
            <a:spLocks noGrp="1"/>
          </p:cNvSpPr>
          <p:nvPr>
            <p:ph type="pic" idx="4"/>
          </p:nvPr>
        </p:nvSpPr>
        <p:spPr>
          <a:xfrm>
            <a:off x="4349375" y="1295400"/>
            <a:ext cx="3454400" cy="35052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3" name="Google Shape;243;p20"/>
          <p:cNvSpPr txBox="1">
            <a:spLocks noGrp="1"/>
          </p:cNvSpPr>
          <p:nvPr>
            <p:ph type="body" idx="5"/>
          </p:nvPr>
        </p:nvSpPr>
        <p:spPr>
          <a:xfrm>
            <a:off x="8089151" y="5029199"/>
            <a:ext cx="3454400" cy="1228346"/>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4" name="Google Shape;244;p20"/>
          <p:cNvSpPr>
            <a:spLocks noGrp="1"/>
          </p:cNvSpPr>
          <p:nvPr>
            <p:ph type="pic" idx="6"/>
          </p:nvPr>
        </p:nvSpPr>
        <p:spPr>
          <a:xfrm>
            <a:off x="8089151" y="1295400"/>
            <a:ext cx="3454400" cy="35052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5" name="Google Shape;245;p20"/>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20"/>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7" name="Google Shape;247;p20"/>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20"/>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20"/>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20"/>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20"/>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252" name="Google Shape;252;p20"/>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253" name="Google Shape;253;p20"/>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verview Slide">
  <p:cSld name="Overview Slide">
    <p:spTree>
      <p:nvGrpSpPr>
        <p:cNvPr id="1" name="Shape 29"/>
        <p:cNvGrpSpPr/>
        <p:nvPr/>
      </p:nvGrpSpPr>
      <p:grpSpPr>
        <a:xfrm>
          <a:off x="0" y="0"/>
          <a:ext cx="0" cy="0"/>
          <a:chOff x="0" y="0"/>
          <a:chExt cx="0" cy="0"/>
        </a:xfrm>
      </p:grpSpPr>
      <p:sp>
        <p:nvSpPr>
          <p:cNvPr id="30" name="Google Shape;30;p3"/>
          <p:cNvSpPr/>
          <p:nvPr/>
        </p:nvSpPr>
        <p:spPr>
          <a:xfrm>
            <a:off x="-20320" y="0"/>
            <a:ext cx="12212319" cy="6858000"/>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31;p3"/>
          <p:cNvSpPr/>
          <p:nvPr/>
        </p:nvSpPr>
        <p:spPr>
          <a:xfrm rot="5400000">
            <a:off x="3173111" y="-2157111"/>
            <a:ext cx="6861776" cy="11175997"/>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3"/>
          <p:cNvSpPr txBox="1">
            <a:spLocks noGrp="1"/>
          </p:cNvSpPr>
          <p:nvPr>
            <p:ph type="title"/>
          </p:nvPr>
        </p:nvSpPr>
        <p:spPr>
          <a:xfrm>
            <a:off x="1389167" y="152400"/>
            <a:ext cx="10175899" cy="639762"/>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262626"/>
              </a:buClr>
              <a:buSzPts val="2800"/>
              <a:buFont typeface="Arial"/>
              <a:buNone/>
              <a:defRPr sz="2800" b="0" i="0" u="none" strike="noStrike" cap="non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3"/>
          <p:cNvSpPr txBox="1">
            <a:spLocks noGrp="1"/>
          </p:cNvSpPr>
          <p:nvPr>
            <p:ph type="body" idx="1"/>
          </p:nvPr>
        </p:nvSpPr>
        <p:spPr>
          <a:xfrm>
            <a:off x="1389167" y="1161181"/>
            <a:ext cx="10175899" cy="4953000"/>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3"/>
          <p:cNvSpPr/>
          <p:nvPr/>
        </p:nvSpPr>
        <p:spPr>
          <a:xfrm rot="5400000">
            <a:off x="62720" y="945735"/>
            <a:ext cx="1967502" cy="60959"/>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35;p3"/>
          <p:cNvSpPr/>
          <p:nvPr/>
        </p:nvSpPr>
        <p:spPr>
          <a:xfrm rot="5400000">
            <a:off x="131799" y="2647674"/>
            <a:ext cx="1829340" cy="60959"/>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3"/>
          <p:cNvSpPr/>
          <p:nvPr/>
        </p:nvSpPr>
        <p:spPr>
          <a:xfrm rot="5400000">
            <a:off x="131541" y="4280263"/>
            <a:ext cx="1828800" cy="609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37;p3"/>
          <p:cNvSpPr/>
          <p:nvPr/>
        </p:nvSpPr>
        <p:spPr>
          <a:xfrm rot="5400000">
            <a:off x="169639" y="5951219"/>
            <a:ext cx="1752600" cy="60963"/>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8" name="Google Shape;38;p3"/>
          <p:cNvPicPr preferRelativeResize="0"/>
          <p:nvPr/>
        </p:nvPicPr>
        <p:blipFill rotWithShape="1">
          <a:blip r:embed="rId2">
            <a:alphaModFix/>
          </a:blip>
          <a:srcRect/>
          <a:stretch/>
        </p:blipFill>
        <p:spPr>
          <a:xfrm>
            <a:off x="154931" y="152400"/>
            <a:ext cx="685800" cy="685800"/>
          </a:xfrm>
          <a:prstGeom prst="rect">
            <a:avLst/>
          </a:prstGeom>
          <a:noFill/>
          <a:ln>
            <a:noFill/>
          </a:ln>
        </p:spPr>
      </p:pic>
      <p:sp>
        <p:nvSpPr>
          <p:cNvPr id="39" name="Google Shape;39;p3"/>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40" name="Google Shape;40;p3"/>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 Chart - Text Block Bottom">
  <p:cSld name="1 Chart - Text Block Bottom">
    <p:spTree>
      <p:nvGrpSpPr>
        <p:cNvPr id="1" name="Shape 265"/>
        <p:cNvGrpSpPr/>
        <p:nvPr/>
      </p:nvGrpSpPr>
      <p:grpSpPr>
        <a:xfrm>
          <a:off x="0" y="0"/>
          <a:ext cx="0" cy="0"/>
          <a:chOff x="0" y="0"/>
          <a:chExt cx="0" cy="0"/>
        </a:xfrm>
      </p:grpSpPr>
      <p:sp>
        <p:nvSpPr>
          <p:cNvPr id="266" name="Google Shape;266;p22"/>
          <p:cNvSpPr>
            <a:spLocks noGrp="1"/>
          </p:cNvSpPr>
          <p:nvPr>
            <p:ph type="chart" idx="2"/>
          </p:nvPr>
        </p:nvSpPr>
        <p:spPr>
          <a:xfrm>
            <a:off x="626533" y="1295400"/>
            <a:ext cx="10955867" cy="3698217"/>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7" name="Google Shape;267;p22"/>
          <p:cNvSpPr txBox="1">
            <a:spLocks noGrp="1"/>
          </p:cNvSpPr>
          <p:nvPr>
            <p:ph type="body" idx="1"/>
          </p:nvPr>
        </p:nvSpPr>
        <p:spPr>
          <a:xfrm>
            <a:off x="609600" y="5181600"/>
            <a:ext cx="10972800" cy="1099215"/>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8" name="Google Shape;268;p22"/>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22"/>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0" name="Google Shape;270;p22"/>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22"/>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22"/>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22"/>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22"/>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275" name="Google Shape;275;p22"/>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276" name="Google Shape;276;p22"/>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 Chart - Text Block Top">
  <p:cSld name="1 Chart - Text Block Top">
    <p:spTree>
      <p:nvGrpSpPr>
        <p:cNvPr id="1" name="Shape 277"/>
        <p:cNvGrpSpPr/>
        <p:nvPr/>
      </p:nvGrpSpPr>
      <p:grpSpPr>
        <a:xfrm>
          <a:off x="0" y="0"/>
          <a:ext cx="0" cy="0"/>
          <a:chOff x="0" y="0"/>
          <a:chExt cx="0" cy="0"/>
        </a:xfrm>
      </p:grpSpPr>
      <p:sp>
        <p:nvSpPr>
          <p:cNvPr id="278" name="Google Shape;278;p23"/>
          <p:cNvSpPr>
            <a:spLocks noGrp="1"/>
          </p:cNvSpPr>
          <p:nvPr>
            <p:ph type="chart" idx="2"/>
          </p:nvPr>
        </p:nvSpPr>
        <p:spPr>
          <a:xfrm>
            <a:off x="643467" y="2493711"/>
            <a:ext cx="10955867" cy="3763356"/>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9" name="Google Shape;279;p23"/>
          <p:cNvSpPr txBox="1">
            <a:spLocks noGrp="1"/>
          </p:cNvSpPr>
          <p:nvPr>
            <p:ph type="body" idx="1"/>
          </p:nvPr>
        </p:nvSpPr>
        <p:spPr>
          <a:xfrm>
            <a:off x="626533" y="1295399"/>
            <a:ext cx="10972800" cy="1010325"/>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0" name="Google Shape;280;p23"/>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23"/>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2" name="Google Shape;282;p23"/>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23"/>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23"/>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23"/>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23"/>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287" name="Google Shape;287;p23"/>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288" name="Google Shape;288;p23"/>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 Charts ">
  <p:cSld name="2 Charts ">
    <p:spTree>
      <p:nvGrpSpPr>
        <p:cNvPr id="1" name="Shape 289"/>
        <p:cNvGrpSpPr/>
        <p:nvPr/>
      </p:nvGrpSpPr>
      <p:grpSpPr>
        <a:xfrm>
          <a:off x="0" y="0"/>
          <a:ext cx="0" cy="0"/>
          <a:chOff x="0" y="0"/>
          <a:chExt cx="0" cy="0"/>
        </a:xfrm>
      </p:grpSpPr>
      <p:sp>
        <p:nvSpPr>
          <p:cNvPr id="290" name="Google Shape;290;p24"/>
          <p:cNvSpPr>
            <a:spLocks noGrp="1"/>
          </p:cNvSpPr>
          <p:nvPr>
            <p:ph type="chart" idx="2"/>
          </p:nvPr>
        </p:nvSpPr>
        <p:spPr>
          <a:xfrm>
            <a:off x="643467" y="1527148"/>
            <a:ext cx="5350933" cy="41910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1" name="Google Shape;291;p24"/>
          <p:cNvSpPr>
            <a:spLocks noGrp="1"/>
          </p:cNvSpPr>
          <p:nvPr>
            <p:ph type="chart" idx="3"/>
          </p:nvPr>
        </p:nvSpPr>
        <p:spPr>
          <a:xfrm>
            <a:off x="6231467" y="1524000"/>
            <a:ext cx="5350933" cy="41910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2" name="Google Shape;292;p24"/>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24"/>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4" name="Google Shape;294;p24"/>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24"/>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24"/>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24"/>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24"/>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299" name="Google Shape;299;p24"/>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300" name="Google Shape;300;p24"/>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Charts - Text Block Top">
  <p:cSld name="2 Charts - Text Block Top">
    <p:spTree>
      <p:nvGrpSpPr>
        <p:cNvPr id="1" name="Shape 301"/>
        <p:cNvGrpSpPr/>
        <p:nvPr/>
      </p:nvGrpSpPr>
      <p:grpSpPr>
        <a:xfrm>
          <a:off x="0" y="0"/>
          <a:ext cx="0" cy="0"/>
          <a:chOff x="0" y="0"/>
          <a:chExt cx="0" cy="0"/>
        </a:xfrm>
      </p:grpSpPr>
      <p:sp>
        <p:nvSpPr>
          <p:cNvPr id="302" name="Google Shape;302;p25"/>
          <p:cNvSpPr>
            <a:spLocks noGrp="1"/>
          </p:cNvSpPr>
          <p:nvPr>
            <p:ph type="chart" idx="2"/>
          </p:nvPr>
        </p:nvSpPr>
        <p:spPr>
          <a:xfrm>
            <a:off x="643467" y="2493710"/>
            <a:ext cx="5350933" cy="3790253"/>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3" name="Google Shape;303;p25"/>
          <p:cNvSpPr txBox="1">
            <a:spLocks noGrp="1"/>
          </p:cNvSpPr>
          <p:nvPr>
            <p:ph type="body" idx="1"/>
          </p:nvPr>
        </p:nvSpPr>
        <p:spPr>
          <a:xfrm>
            <a:off x="626533" y="1295400"/>
            <a:ext cx="10972800" cy="1010324"/>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4" name="Google Shape;304;p25"/>
          <p:cNvSpPr>
            <a:spLocks noGrp="1"/>
          </p:cNvSpPr>
          <p:nvPr>
            <p:ph type="chart" idx="3"/>
          </p:nvPr>
        </p:nvSpPr>
        <p:spPr>
          <a:xfrm>
            <a:off x="6231467" y="2490562"/>
            <a:ext cx="5350933" cy="3790253"/>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5" name="Google Shape;305;p25"/>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25"/>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7" name="Google Shape;307;p25"/>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25"/>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25"/>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25"/>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25"/>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312" name="Google Shape;312;p25"/>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313" name="Google Shape;313;p25"/>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Charts - 1 Text Block Bottom">
  <p:cSld name="2 Charts - 1 Text Block Bottom">
    <p:spTree>
      <p:nvGrpSpPr>
        <p:cNvPr id="1" name="Shape 314"/>
        <p:cNvGrpSpPr/>
        <p:nvPr/>
      </p:nvGrpSpPr>
      <p:grpSpPr>
        <a:xfrm>
          <a:off x="0" y="0"/>
          <a:ext cx="0" cy="0"/>
          <a:chOff x="0" y="0"/>
          <a:chExt cx="0" cy="0"/>
        </a:xfrm>
      </p:grpSpPr>
      <p:sp>
        <p:nvSpPr>
          <p:cNvPr id="315" name="Google Shape;315;p26"/>
          <p:cNvSpPr>
            <a:spLocks noGrp="1"/>
          </p:cNvSpPr>
          <p:nvPr>
            <p:ph type="chart" idx="2"/>
          </p:nvPr>
        </p:nvSpPr>
        <p:spPr>
          <a:xfrm>
            <a:off x="626533" y="1295400"/>
            <a:ext cx="5367867" cy="3698217"/>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6" name="Google Shape;316;p26"/>
          <p:cNvSpPr txBox="1">
            <a:spLocks noGrp="1"/>
          </p:cNvSpPr>
          <p:nvPr>
            <p:ph type="body" idx="1"/>
          </p:nvPr>
        </p:nvSpPr>
        <p:spPr>
          <a:xfrm>
            <a:off x="609599" y="5181600"/>
            <a:ext cx="10955467" cy="1099215"/>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7" name="Google Shape;317;p26"/>
          <p:cNvSpPr>
            <a:spLocks noGrp="1"/>
          </p:cNvSpPr>
          <p:nvPr>
            <p:ph type="chart" idx="3"/>
          </p:nvPr>
        </p:nvSpPr>
        <p:spPr>
          <a:xfrm>
            <a:off x="6197199" y="1295400"/>
            <a:ext cx="5367867" cy="3698217"/>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8" name="Google Shape;318;p26"/>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p26"/>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0" name="Google Shape;320;p26"/>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26"/>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p26"/>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26"/>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26"/>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325" name="Google Shape;325;p26"/>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326" name="Google Shape;326;p26"/>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Charts - 2 Text Blocks Bottom">
  <p:cSld name="2 Charts - 2 Text Blocks Bottom">
    <p:spTree>
      <p:nvGrpSpPr>
        <p:cNvPr id="1" name="Shape 327"/>
        <p:cNvGrpSpPr/>
        <p:nvPr/>
      </p:nvGrpSpPr>
      <p:grpSpPr>
        <a:xfrm>
          <a:off x="0" y="0"/>
          <a:ext cx="0" cy="0"/>
          <a:chOff x="0" y="0"/>
          <a:chExt cx="0" cy="0"/>
        </a:xfrm>
      </p:grpSpPr>
      <p:sp>
        <p:nvSpPr>
          <p:cNvPr id="328" name="Google Shape;328;p27"/>
          <p:cNvSpPr>
            <a:spLocks noGrp="1"/>
          </p:cNvSpPr>
          <p:nvPr>
            <p:ph type="chart" idx="2"/>
          </p:nvPr>
        </p:nvSpPr>
        <p:spPr>
          <a:xfrm>
            <a:off x="626533" y="1294877"/>
            <a:ext cx="5367867" cy="3734323"/>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9" name="Google Shape;329;p27"/>
          <p:cNvSpPr txBox="1">
            <a:spLocks noGrp="1"/>
          </p:cNvSpPr>
          <p:nvPr>
            <p:ph type="body" idx="1"/>
          </p:nvPr>
        </p:nvSpPr>
        <p:spPr>
          <a:xfrm>
            <a:off x="609599" y="5181600"/>
            <a:ext cx="5376164" cy="1066800"/>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0" name="Google Shape;330;p27"/>
          <p:cNvSpPr>
            <a:spLocks noGrp="1"/>
          </p:cNvSpPr>
          <p:nvPr>
            <p:ph type="chart" idx="3"/>
          </p:nvPr>
        </p:nvSpPr>
        <p:spPr>
          <a:xfrm>
            <a:off x="6197199" y="1294877"/>
            <a:ext cx="5367867" cy="3734323"/>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1" name="Google Shape;331;p27"/>
          <p:cNvSpPr txBox="1">
            <a:spLocks noGrp="1"/>
          </p:cNvSpPr>
          <p:nvPr>
            <p:ph type="body" idx="4"/>
          </p:nvPr>
        </p:nvSpPr>
        <p:spPr>
          <a:xfrm>
            <a:off x="6180265" y="5181600"/>
            <a:ext cx="5376164" cy="1066800"/>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rgbClr val="7F7F7F"/>
              </a:buClr>
              <a:buSzPts val="1600"/>
              <a:buFont typeface="Arial"/>
              <a:buChar char="&gt;"/>
              <a:defRPr sz="1600" b="0" i="0" u="none" strike="noStrike" cap="none">
                <a:solidFill>
                  <a:srgbClr val="7F7F7F"/>
                </a:solidFill>
                <a:latin typeface="Sofia"/>
                <a:ea typeface="Sofia"/>
                <a:cs typeface="Sofia"/>
                <a:sym typeface="Sofia"/>
              </a:defRPr>
            </a:lvl4pPr>
            <a:lvl5pPr marL="2286000" marR="0" lvl="4" indent="-330200" algn="l" rtl="0">
              <a:spcBef>
                <a:spcPts val="320"/>
              </a:spcBef>
              <a:spcAft>
                <a:spcPts val="0"/>
              </a:spcAft>
              <a:buClr>
                <a:srgbClr val="7F7F7F"/>
              </a:buClr>
              <a:buSzPts val="1600"/>
              <a:buFont typeface="Merriweather Sans"/>
              <a:buChar char="◆"/>
              <a:defRPr sz="1600" b="0" i="0" u="none" strike="noStrike" cap="none">
                <a:solidFill>
                  <a:srgbClr val="7F7F7F"/>
                </a:solidFill>
                <a:latin typeface="Sofia"/>
                <a:ea typeface="Sofia"/>
                <a:cs typeface="Sofia"/>
                <a:sym typeface="Sof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2" name="Google Shape;332;p27"/>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27"/>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4" name="Google Shape;334;p27"/>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27"/>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27"/>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27"/>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27"/>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339" name="Google Shape;339;p27"/>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340" name="Google Shape;340;p27"/>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emplate">
  <p:cSld name="Blank Template">
    <p:spTree>
      <p:nvGrpSpPr>
        <p:cNvPr id="1" name="Shape 341"/>
        <p:cNvGrpSpPr/>
        <p:nvPr/>
      </p:nvGrpSpPr>
      <p:grpSpPr>
        <a:xfrm>
          <a:off x="0" y="0"/>
          <a:ext cx="0" cy="0"/>
          <a:chOff x="0" y="0"/>
          <a:chExt cx="0" cy="0"/>
        </a:xfrm>
      </p:grpSpPr>
      <p:sp>
        <p:nvSpPr>
          <p:cNvPr id="342" name="Google Shape;342;p28"/>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3" name="Google Shape;343;p28"/>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4" name="Google Shape;344;p28"/>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28"/>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 name="Google Shape;346;p28"/>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28"/>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 name="Google Shape;348;p28"/>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349" name="Google Shape;349;p28"/>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350" name="Google Shape;350;p28"/>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1"/>
        <p:cNvGrpSpPr/>
        <p:nvPr/>
      </p:nvGrpSpPr>
      <p:grpSpPr>
        <a:xfrm>
          <a:off x="0" y="0"/>
          <a:ext cx="0" cy="0"/>
          <a:chOff x="0" y="0"/>
          <a:chExt cx="0" cy="0"/>
        </a:xfrm>
      </p:grpSpPr>
      <p:sp>
        <p:nvSpPr>
          <p:cNvPr id="42" name="Google Shape;42;p4"/>
          <p:cNvSpPr/>
          <p:nvPr/>
        </p:nvSpPr>
        <p:spPr>
          <a:xfrm>
            <a:off x="-20320" y="0"/>
            <a:ext cx="12212319" cy="6858000"/>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43;p4"/>
          <p:cNvSpPr/>
          <p:nvPr/>
        </p:nvSpPr>
        <p:spPr>
          <a:xfrm rot="5400000">
            <a:off x="4295138" y="-1038859"/>
            <a:ext cx="3581398" cy="12212319"/>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44;p4"/>
          <p:cNvSpPr txBox="1">
            <a:spLocks noGrp="1"/>
          </p:cNvSpPr>
          <p:nvPr>
            <p:ph type="title"/>
          </p:nvPr>
        </p:nvSpPr>
        <p:spPr>
          <a:xfrm>
            <a:off x="701038" y="4846638"/>
            <a:ext cx="10769599" cy="639762"/>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45" name="Google Shape;45;p4"/>
          <p:cNvPicPr preferRelativeResize="0"/>
          <p:nvPr/>
        </p:nvPicPr>
        <p:blipFill rotWithShape="1">
          <a:blip r:embed="rId2">
            <a:alphaModFix/>
          </a:blip>
          <a:srcRect/>
          <a:stretch/>
        </p:blipFill>
        <p:spPr>
          <a:xfrm>
            <a:off x="9372600" y="-228600"/>
            <a:ext cx="3048000" cy="3048000"/>
          </a:xfrm>
          <a:prstGeom prst="rect">
            <a:avLst/>
          </a:prstGeom>
          <a:noFill/>
          <a:ln>
            <a:noFill/>
          </a:ln>
        </p:spPr>
      </p:pic>
      <p:sp>
        <p:nvSpPr>
          <p:cNvPr id="46" name="Google Shape;46;p4"/>
          <p:cNvSpPr/>
          <p:nvPr/>
        </p:nvSpPr>
        <p:spPr>
          <a:xfrm>
            <a:off x="-20325" y="3276600"/>
            <a:ext cx="3073771" cy="76200"/>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47;p4"/>
          <p:cNvSpPr/>
          <p:nvPr/>
        </p:nvSpPr>
        <p:spPr>
          <a:xfrm>
            <a:off x="3033137" y="3276600"/>
            <a:ext cx="3068299" cy="76200"/>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48;p4"/>
          <p:cNvSpPr/>
          <p:nvPr/>
        </p:nvSpPr>
        <p:spPr>
          <a:xfrm>
            <a:off x="6081138" y="3276600"/>
            <a:ext cx="3068299" cy="76200"/>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49;p4"/>
          <p:cNvSpPr/>
          <p:nvPr/>
        </p:nvSpPr>
        <p:spPr>
          <a:xfrm>
            <a:off x="9123701" y="3276600"/>
            <a:ext cx="3068299" cy="76200"/>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50;p4"/>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51" name="Google Shape;51;p4"/>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 1 Column">
  <p:cSld name="Content - 1 Column">
    <p:spTree>
      <p:nvGrpSpPr>
        <p:cNvPr id="1" name="Shape 52"/>
        <p:cNvGrpSpPr/>
        <p:nvPr/>
      </p:nvGrpSpPr>
      <p:grpSpPr>
        <a:xfrm>
          <a:off x="0" y="0"/>
          <a:ext cx="0" cy="0"/>
          <a:chOff x="0" y="0"/>
          <a:chExt cx="0" cy="0"/>
        </a:xfrm>
      </p:grpSpPr>
      <p:sp>
        <p:nvSpPr>
          <p:cNvPr id="53" name="Google Shape;53;p5"/>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54;p5"/>
          <p:cNvSpPr txBox="1">
            <a:spLocks noGrp="1"/>
          </p:cNvSpPr>
          <p:nvPr>
            <p:ph type="title"/>
          </p:nvPr>
        </p:nvSpPr>
        <p:spPr>
          <a:xfrm>
            <a:off x="914401" y="109728"/>
            <a:ext cx="10779534"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5"/>
          <p:cNvSpPr txBox="1">
            <a:spLocks noGrp="1"/>
          </p:cNvSpPr>
          <p:nvPr>
            <p:ph type="body" idx="1"/>
          </p:nvPr>
        </p:nvSpPr>
        <p:spPr>
          <a:xfrm>
            <a:off x="914401" y="1295400"/>
            <a:ext cx="10779534" cy="4833014"/>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5"/>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57" name="Google Shape;57;p5"/>
          <p:cNvPicPr preferRelativeResize="0"/>
          <p:nvPr/>
        </p:nvPicPr>
        <p:blipFill rotWithShape="1">
          <a:blip r:embed="rId2">
            <a:alphaModFix/>
          </a:blip>
          <a:srcRect/>
          <a:stretch/>
        </p:blipFill>
        <p:spPr>
          <a:xfrm>
            <a:off x="10134600" y="6257066"/>
            <a:ext cx="1645444" cy="548481"/>
          </a:xfrm>
          <a:prstGeom prst="rect">
            <a:avLst/>
          </a:prstGeom>
          <a:noFill/>
          <a:ln>
            <a:noFill/>
          </a:ln>
        </p:spPr>
      </p:pic>
      <p:pic>
        <p:nvPicPr>
          <p:cNvPr id="58" name="Google Shape;58;p5"/>
          <p:cNvPicPr preferRelativeResize="0"/>
          <p:nvPr/>
        </p:nvPicPr>
        <p:blipFill rotWithShape="1">
          <a:blip r:embed="rId3">
            <a:alphaModFix/>
          </a:blip>
          <a:srcRect/>
          <a:stretch/>
        </p:blipFill>
        <p:spPr>
          <a:xfrm>
            <a:off x="163313" y="152400"/>
            <a:ext cx="685800" cy="685800"/>
          </a:xfrm>
          <a:prstGeom prst="rect">
            <a:avLst/>
          </a:prstGeom>
          <a:noFill/>
          <a:ln>
            <a:noFill/>
          </a:ln>
        </p:spPr>
      </p:pic>
      <p:sp>
        <p:nvSpPr>
          <p:cNvPr id="59" name="Google Shape;59;p5"/>
          <p:cNvSpPr/>
          <p:nvPr/>
        </p:nvSpPr>
        <p:spPr>
          <a:xfrm>
            <a:off x="0" y="990600"/>
            <a:ext cx="3053446" cy="76199"/>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60;p5"/>
          <p:cNvSpPr/>
          <p:nvPr/>
        </p:nvSpPr>
        <p:spPr>
          <a:xfrm>
            <a:off x="3033137" y="990600"/>
            <a:ext cx="3068299" cy="76200"/>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5"/>
          <p:cNvSpPr/>
          <p:nvPr/>
        </p:nvSpPr>
        <p:spPr>
          <a:xfrm>
            <a:off x="6081138" y="990600"/>
            <a:ext cx="3068299" cy="76200"/>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62;p5"/>
          <p:cNvSpPr/>
          <p:nvPr/>
        </p:nvSpPr>
        <p:spPr>
          <a:xfrm>
            <a:off x="9123701" y="990600"/>
            <a:ext cx="3068299" cy="76200"/>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63"/>
        <p:cNvGrpSpPr/>
        <p:nvPr/>
      </p:nvGrpSpPr>
      <p:grpSpPr>
        <a:xfrm>
          <a:off x="0" y="0"/>
          <a:ext cx="0" cy="0"/>
          <a:chOff x="0" y="0"/>
          <a:chExt cx="0" cy="0"/>
        </a:xfrm>
      </p:grpSpPr>
      <p:sp>
        <p:nvSpPr>
          <p:cNvPr id="64" name="Google Shape;64;p6"/>
          <p:cNvSpPr/>
          <p:nvPr/>
        </p:nvSpPr>
        <p:spPr>
          <a:xfrm>
            <a:off x="-20320" y="-44703"/>
            <a:ext cx="12334240" cy="6902703"/>
          </a:xfrm>
          <a:prstGeom prst="rect">
            <a:avLst/>
          </a:prstGeom>
          <a:solidFill>
            <a:srgbClr val="377586">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 name="Google Shape;65;p6"/>
          <p:cNvSpPr txBox="1">
            <a:spLocks noGrp="1"/>
          </p:cNvSpPr>
          <p:nvPr>
            <p:ph type="ctrTitle"/>
          </p:nvPr>
        </p:nvSpPr>
        <p:spPr>
          <a:xfrm>
            <a:off x="711200" y="609600"/>
            <a:ext cx="8534400" cy="1219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rgbClr val="7F7F7F"/>
              </a:buClr>
              <a:buSzPts val="3600"/>
              <a:buFont typeface="Arial"/>
              <a:buNone/>
              <a:defRPr sz="3600" b="0" i="0" u="none" strike="noStrike" cap="none">
                <a:solidFill>
                  <a:srgbClr val="7F7F7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6"/>
          <p:cNvSpPr txBox="1">
            <a:spLocks noGrp="1"/>
          </p:cNvSpPr>
          <p:nvPr>
            <p:ph type="subTitle" idx="1"/>
          </p:nvPr>
        </p:nvSpPr>
        <p:spPr>
          <a:xfrm>
            <a:off x="711200" y="1828800"/>
            <a:ext cx="8534400" cy="1143000"/>
          </a:xfrm>
          <a:prstGeom prst="rect">
            <a:avLst/>
          </a:prstGeom>
          <a:noFill/>
          <a:ln>
            <a:noFill/>
          </a:ln>
        </p:spPr>
        <p:txBody>
          <a:bodyPr spcFirstLastPara="1" wrap="square" lIns="91425" tIns="45700" rIns="91425" bIns="45700" anchor="t" anchorCtr="0"/>
          <a:lstStyle>
            <a:lvl1pPr marR="0" lvl="0" algn="l" rtl="0">
              <a:spcBef>
                <a:spcPts val="36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R="0" lvl="1" algn="ctr" rtl="0">
              <a:spcBef>
                <a:spcPts val="280"/>
              </a:spcBef>
              <a:spcAft>
                <a:spcPts val="0"/>
              </a:spcAft>
              <a:buClr>
                <a:srgbClr val="888888"/>
              </a:buClr>
              <a:buSzPts val="1400"/>
              <a:buFont typeface="Merriweather Sans"/>
              <a:buNone/>
              <a:defRPr sz="1400" b="0" i="0" u="none" strike="noStrike" cap="none">
                <a:solidFill>
                  <a:srgbClr val="888888"/>
                </a:solidFill>
                <a:latin typeface="Arial"/>
                <a:ea typeface="Arial"/>
                <a:cs typeface="Arial"/>
                <a:sym typeface="Arial"/>
              </a:defRPr>
            </a:lvl2pPr>
            <a:lvl3pPr marR="0" lvl="2" algn="ctr" rtl="0">
              <a:spcBef>
                <a:spcPts val="280"/>
              </a:spcBef>
              <a:spcAft>
                <a:spcPts val="0"/>
              </a:spcAft>
              <a:buClr>
                <a:srgbClr val="888888"/>
              </a:buClr>
              <a:buSzPts val="1400"/>
              <a:buFont typeface="Merriweather Sans"/>
              <a:buNone/>
              <a:defRPr sz="1400" b="0" i="0" u="none" strike="noStrike" cap="none">
                <a:solidFill>
                  <a:srgbClr val="888888"/>
                </a:solidFill>
                <a:latin typeface="Arial"/>
                <a:ea typeface="Arial"/>
                <a:cs typeface="Arial"/>
                <a:sym typeface="Arial"/>
              </a:defRPr>
            </a:lvl3pPr>
            <a:lvl4pPr marR="0" lvl="3" algn="ctr"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R="0" lvl="4" algn="ctr" rtl="0">
              <a:spcBef>
                <a:spcPts val="280"/>
              </a:spcBef>
              <a:spcAft>
                <a:spcPts val="0"/>
              </a:spcAft>
              <a:buClr>
                <a:srgbClr val="888888"/>
              </a:buClr>
              <a:buSzPts val="1400"/>
              <a:buFont typeface="Merriweather Sans"/>
              <a:buNone/>
              <a:defRPr sz="14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67" name="Google Shape;67;p6"/>
          <p:cNvSpPr txBox="1">
            <a:spLocks noGrp="1"/>
          </p:cNvSpPr>
          <p:nvPr>
            <p:ph type="body" idx="2"/>
          </p:nvPr>
        </p:nvSpPr>
        <p:spPr>
          <a:xfrm>
            <a:off x="711200" y="228600"/>
            <a:ext cx="8534400" cy="381000"/>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L="914400" marR="0" lvl="1"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Google Shape;68;p6"/>
          <p:cNvSpPr/>
          <p:nvPr/>
        </p:nvSpPr>
        <p:spPr>
          <a:xfrm>
            <a:off x="-20320" y="-44703"/>
            <a:ext cx="12334240" cy="6216903"/>
          </a:xfrm>
          <a:prstGeom prst="rect">
            <a:avLst/>
          </a:prstGeom>
          <a:solidFill>
            <a:schemeClr val="lt1"/>
          </a:solidFill>
          <a:ln>
            <a:noFill/>
          </a:ln>
          <a:effectLst>
            <a:outerShdw blurRad="50800" dist="381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69;p6"/>
          <p:cNvSpPr/>
          <p:nvPr/>
        </p:nvSpPr>
        <p:spPr>
          <a:xfrm>
            <a:off x="-23905" y="6099048"/>
            <a:ext cx="12337825" cy="73152"/>
          </a:xfrm>
          <a:prstGeom prst="rect">
            <a:avLst/>
          </a:prstGeom>
          <a:solidFill>
            <a:srgbClr val="9DBA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0" name="Google Shape;70;p6"/>
          <p:cNvPicPr preferRelativeResize="0"/>
          <p:nvPr/>
        </p:nvPicPr>
        <p:blipFill rotWithShape="1">
          <a:blip r:embed="rId2">
            <a:alphaModFix/>
          </a:blip>
          <a:srcRect/>
          <a:stretch/>
        </p:blipFill>
        <p:spPr>
          <a:xfrm>
            <a:off x="820151" y="935736"/>
            <a:ext cx="10649712" cy="432206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ntent - 1 Column - SectioningSlide">
  <p:cSld name="1_Content - 1 Column - SectioningSlide">
    <p:spTree>
      <p:nvGrpSpPr>
        <p:cNvPr id="1" name="Shape 71"/>
        <p:cNvGrpSpPr/>
        <p:nvPr/>
      </p:nvGrpSpPr>
      <p:grpSpPr>
        <a:xfrm>
          <a:off x="0" y="0"/>
          <a:ext cx="0" cy="0"/>
          <a:chOff x="0" y="0"/>
          <a:chExt cx="0" cy="0"/>
        </a:xfrm>
      </p:grpSpPr>
      <p:sp>
        <p:nvSpPr>
          <p:cNvPr id="72" name="Google Shape;72;p7"/>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 name="Google Shape;73;p7"/>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 name="Google Shape;74;p7"/>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75;p7"/>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76;p7"/>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7" name="Google Shape;77;p7"/>
          <p:cNvPicPr preferRelativeResize="0"/>
          <p:nvPr/>
        </p:nvPicPr>
        <p:blipFill rotWithShape="1">
          <a:blip r:embed="rId2">
            <a:alphaModFix/>
          </a:blip>
          <a:srcRect/>
          <a:stretch/>
        </p:blipFill>
        <p:spPr>
          <a:xfrm>
            <a:off x="163313" y="152400"/>
            <a:ext cx="685800" cy="685800"/>
          </a:xfrm>
          <a:prstGeom prst="rect">
            <a:avLst/>
          </a:prstGeom>
          <a:noFill/>
          <a:ln>
            <a:noFill/>
          </a:ln>
        </p:spPr>
      </p:pic>
      <p:sp>
        <p:nvSpPr>
          <p:cNvPr id="78" name="Google Shape;78;p7"/>
          <p:cNvSpPr txBox="1"/>
          <p:nvPr/>
        </p:nvSpPr>
        <p:spPr>
          <a:xfrm>
            <a:off x="204840" y="336839"/>
            <a:ext cx="602745"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b="1">
                <a:solidFill>
                  <a:schemeClr val="lt1"/>
                </a:solidFill>
                <a:latin typeface="Arial"/>
                <a:ea typeface="Arial"/>
                <a:cs typeface="Arial"/>
                <a:sym typeface="Arial"/>
              </a:rPr>
              <a:t>‹#›</a:t>
            </a:fld>
            <a:endParaRPr sz="1400" b="1">
              <a:solidFill>
                <a:schemeClr val="lt1"/>
              </a:solidFill>
              <a:latin typeface="Arial"/>
              <a:ea typeface="Arial"/>
              <a:cs typeface="Arial"/>
              <a:sym typeface="Arial"/>
            </a:endParaRPr>
          </a:p>
        </p:txBody>
      </p:sp>
      <p:sp>
        <p:nvSpPr>
          <p:cNvPr id="79" name="Google Shape;79;p7"/>
          <p:cNvSpPr txBox="1">
            <a:spLocks noGrp="1"/>
          </p:cNvSpPr>
          <p:nvPr>
            <p:ph type="body" idx="1"/>
          </p:nvPr>
        </p:nvSpPr>
        <p:spPr>
          <a:xfrm>
            <a:off x="914401" y="1295400"/>
            <a:ext cx="10779533" cy="4833014"/>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 name="Google Shape;80;p7"/>
          <p:cNvSpPr txBox="1">
            <a:spLocks noGrp="1"/>
          </p:cNvSpPr>
          <p:nvPr>
            <p:ph type="title"/>
          </p:nvPr>
        </p:nvSpPr>
        <p:spPr>
          <a:xfrm>
            <a:off x="914401" y="109728"/>
            <a:ext cx="10779534"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81" name="Google Shape;81;p7"/>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 2 Column">
  <p:cSld name="Content - 2 Column">
    <p:spTree>
      <p:nvGrpSpPr>
        <p:cNvPr id="1" name="Shape 82"/>
        <p:cNvGrpSpPr/>
        <p:nvPr/>
      </p:nvGrpSpPr>
      <p:grpSpPr>
        <a:xfrm>
          <a:off x="0" y="0"/>
          <a:ext cx="0" cy="0"/>
          <a:chOff x="0" y="0"/>
          <a:chExt cx="0" cy="0"/>
        </a:xfrm>
      </p:grpSpPr>
      <p:sp>
        <p:nvSpPr>
          <p:cNvPr id="83" name="Google Shape;83;p8"/>
          <p:cNvSpPr txBox="1">
            <a:spLocks noGrp="1"/>
          </p:cNvSpPr>
          <p:nvPr>
            <p:ph type="body" idx="1"/>
          </p:nvPr>
        </p:nvSpPr>
        <p:spPr>
          <a:xfrm>
            <a:off x="609600" y="1295400"/>
            <a:ext cx="5283200" cy="4800600"/>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8"/>
          <p:cNvSpPr txBox="1">
            <a:spLocks noGrp="1"/>
          </p:cNvSpPr>
          <p:nvPr>
            <p:ph type="body" idx="2"/>
          </p:nvPr>
        </p:nvSpPr>
        <p:spPr>
          <a:xfrm>
            <a:off x="6299200" y="1295400"/>
            <a:ext cx="5283200" cy="4800600"/>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5" name="Google Shape;85;p8"/>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8"/>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8"/>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8"/>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89;p8"/>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0" name="Google Shape;90;p8"/>
          <p:cNvPicPr preferRelativeResize="0"/>
          <p:nvPr/>
        </p:nvPicPr>
        <p:blipFill rotWithShape="1">
          <a:blip r:embed="rId2">
            <a:alphaModFix/>
          </a:blip>
          <a:srcRect/>
          <a:stretch/>
        </p:blipFill>
        <p:spPr>
          <a:xfrm>
            <a:off x="163313" y="152400"/>
            <a:ext cx="685800" cy="685800"/>
          </a:xfrm>
          <a:prstGeom prst="rect">
            <a:avLst/>
          </a:prstGeom>
          <a:noFill/>
          <a:ln>
            <a:noFill/>
          </a:ln>
        </p:spPr>
      </p:pic>
      <p:sp>
        <p:nvSpPr>
          <p:cNvPr id="91" name="Google Shape;91;p8"/>
          <p:cNvSpPr txBox="1">
            <a:spLocks noGrp="1"/>
          </p:cNvSpPr>
          <p:nvPr>
            <p:ph type="title"/>
          </p:nvPr>
        </p:nvSpPr>
        <p:spPr>
          <a:xfrm>
            <a:off x="914401" y="109728"/>
            <a:ext cx="10779534"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2" name="Google Shape;92;p8"/>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93" name="Google Shape;93;p8"/>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 Image">
  <p:cSld name="1 Image">
    <p:spTree>
      <p:nvGrpSpPr>
        <p:cNvPr id="1" name="Shape 94"/>
        <p:cNvGrpSpPr/>
        <p:nvPr/>
      </p:nvGrpSpPr>
      <p:grpSpPr>
        <a:xfrm>
          <a:off x="0" y="0"/>
          <a:ext cx="0" cy="0"/>
          <a:chOff x="0" y="0"/>
          <a:chExt cx="0" cy="0"/>
        </a:xfrm>
      </p:grpSpPr>
      <p:sp>
        <p:nvSpPr>
          <p:cNvPr id="95" name="Google Shape;95;p9"/>
          <p:cNvSpPr>
            <a:spLocks noGrp="1"/>
          </p:cNvSpPr>
          <p:nvPr>
            <p:ph type="pic" idx="2"/>
          </p:nvPr>
        </p:nvSpPr>
        <p:spPr>
          <a:xfrm>
            <a:off x="609601" y="1295400"/>
            <a:ext cx="10972799" cy="49530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6" name="Google Shape;96;p9"/>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9"/>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9"/>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9"/>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9"/>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9"/>
          <p:cNvSpPr txBox="1">
            <a:spLocks noGrp="1"/>
          </p:cNvSpPr>
          <p:nvPr>
            <p:ph type="title"/>
          </p:nvPr>
        </p:nvSpPr>
        <p:spPr>
          <a:xfrm>
            <a:off x="914401" y="109728"/>
            <a:ext cx="10779534"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9"/>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103" name="Google Shape;103;p9"/>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104" name="Google Shape;104;p9"/>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105"/>
        <p:cNvGrpSpPr/>
        <p:nvPr/>
      </p:nvGrpSpPr>
      <p:grpSpPr>
        <a:xfrm>
          <a:off x="0" y="0"/>
          <a:ext cx="0" cy="0"/>
          <a:chOff x="0" y="0"/>
          <a:chExt cx="0" cy="0"/>
        </a:xfrm>
      </p:grpSpPr>
      <p:sp>
        <p:nvSpPr>
          <p:cNvPr id="106" name="Google Shape;106;p10"/>
          <p:cNvSpPr>
            <a:spLocks noGrp="1"/>
          </p:cNvSpPr>
          <p:nvPr>
            <p:ph type="pic" idx="2"/>
          </p:nvPr>
        </p:nvSpPr>
        <p:spPr>
          <a:xfrm>
            <a:off x="609600" y="1295400"/>
            <a:ext cx="5283200" cy="49530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7" name="Google Shape;107;p10"/>
          <p:cNvSpPr>
            <a:spLocks noGrp="1"/>
          </p:cNvSpPr>
          <p:nvPr>
            <p:ph type="pic" idx="3"/>
          </p:nvPr>
        </p:nvSpPr>
        <p:spPr>
          <a:xfrm>
            <a:off x="6299200" y="1295400"/>
            <a:ext cx="5283200" cy="4953000"/>
          </a:xfrm>
          <a:prstGeom prst="rect">
            <a:avLst/>
          </a:prstGeom>
          <a:noFill/>
          <a:ln>
            <a:noFill/>
          </a:ln>
        </p:spPr>
        <p:txBody>
          <a:bodyPr spcFirstLastPara="1" wrap="square" lIns="91425" tIns="45700" rIns="91425" bIns="45700" anchor="t" anchorCtr="0"/>
          <a:lstStyle>
            <a:lvl1pPr marR="0" lvl="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R="0" lvl="1"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R="0" lvl="2"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R="0" lvl="4"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8" name="Google Shape;108;p10"/>
          <p:cNvSpPr/>
          <p:nvPr/>
        </p:nvSpPr>
        <p:spPr>
          <a:xfrm>
            <a:off x="0" y="-1"/>
            <a:ext cx="12192000" cy="990602"/>
          </a:xfrm>
          <a:prstGeom prst="rect">
            <a:avLst/>
          </a:prstGeom>
          <a:solidFill>
            <a:srgbClr val="377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10"/>
          <p:cNvSpPr txBox="1">
            <a:spLocks noGrp="1"/>
          </p:cNvSpPr>
          <p:nvPr>
            <p:ph type="title"/>
          </p:nvPr>
        </p:nvSpPr>
        <p:spPr>
          <a:xfrm>
            <a:off x="1004279" y="76200"/>
            <a:ext cx="10689655" cy="762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0" name="Google Shape;110;p10"/>
          <p:cNvSpPr/>
          <p:nvPr/>
        </p:nvSpPr>
        <p:spPr>
          <a:xfrm>
            <a:off x="1" y="990600"/>
            <a:ext cx="3053435" cy="76201"/>
          </a:xfrm>
          <a:prstGeom prst="rect">
            <a:avLst/>
          </a:prstGeom>
          <a:solidFill>
            <a:srgbClr val="D67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10"/>
          <p:cNvSpPr/>
          <p:nvPr/>
        </p:nvSpPr>
        <p:spPr>
          <a:xfrm>
            <a:off x="3053436" y="990600"/>
            <a:ext cx="3048000" cy="76201"/>
          </a:xfrm>
          <a:prstGeom prst="rect">
            <a:avLst/>
          </a:prstGeom>
          <a:solidFill>
            <a:srgbClr val="81D1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10"/>
          <p:cNvSpPr/>
          <p:nvPr/>
        </p:nvSpPr>
        <p:spPr>
          <a:xfrm>
            <a:off x="6101437" y="990600"/>
            <a:ext cx="3048000" cy="76201"/>
          </a:xfrm>
          <a:prstGeom prst="rect">
            <a:avLst/>
          </a:prstGeom>
          <a:solidFill>
            <a:srgbClr val="C6D6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0"/>
          <p:cNvSpPr/>
          <p:nvPr/>
        </p:nvSpPr>
        <p:spPr>
          <a:xfrm>
            <a:off x="9144000" y="990600"/>
            <a:ext cx="3048000" cy="76201"/>
          </a:xfrm>
          <a:prstGeom prst="rect">
            <a:avLst/>
          </a:prstGeom>
          <a:solidFill>
            <a:srgbClr val="F8CF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0"/>
          <p:cNvSpPr txBox="1"/>
          <p:nvPr/>
        </p:nvSpPr>
        <p:spPr>
          <a:xfrm>
            <a:off x="11548872" y="6400502"/>
            <a:ext cx="602745"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rgbClr val="7F7F7F"/>
                </a:solidFill>
                <a:latin typeface="Arial"/>
                <a:ea typeface="Arial"/>
                <a:cs typeface="Arial"/>
                <a:sym typeface="Arial"/>
              </a:rPr>
              <a:t>‹#›</a:t>
            </a:fld>
            <a:endParaRPr sz="1400">
              <a:solidFill>
                <a:srgbClr val="7F7F7F"/>
              </a:solidFill>
              <a:latin typeface="Arial"/>
              <a:ea typeface="Arial"/>
              <a:cs typeface="Arial"/>
              <a:sym typeface="Arial"/>
            </a:endParaRPr>
          </a:p>
        </p:txBody>
      </p:sp>
      <p:pic>
        <p:nvPicPr>
          <p:cNvPr id="115" name="Google Shape;115;p10"/>
          <p:cNvPicPr preferRelativeResize="0"/>
          <p:nvPr/>
        </p:nvPicPr>
        <p:blipFill rotWithShape="1">
          <a:blip r:embed="rId2">
            <a:alphaModFix/>
          </a:blip>
          <a:srcRect/>
          <a:stretch/>
        </p:blipFill>
        <p:spPr>
          <a:xfrm>
            <a:off x="163313" y="152400"/>
            <a:ext cx="685800" cy="685800"/>
          </a:xfrm>
          <a:prstGeom prst="rect">
            <a:avLst/>
          </a:prstGeom>
          <a:noFill/>
          <a:ln>
            <a:noFill/>
          </a:ln>
        </p:spPr>
      </p:pic>
      <p:pic>
        <p:nvPicPr>
          <p:cNvPr id="116" name="Google Shape;116;p10"/>
          <p:cNvPicPr preferRelativeResize="0"/>
          <p:nvPr/>
        </p:nvPicPr>
        <p:blipFill rotWithShape="1">
          <a:blip r:embed="rId3">
            <a:alphaModFix/>
          </a:blip>
          <a:srcRect/>
          <a:stretch/>
        </p:blipFill>
        <p:spPr>
          <a:xfrm>
            <a:off x="10134600" y="6257066"/>
            <a:ext cx="1645444" cy="5484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2200"/>
              <a:buFont typeface="Arial"/>
              <a:buNone/>
              <a:defRPr sz="2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lstStyle>
            <a:lvl1pPr marL="457200" marR="0" lvl="0"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gt;"/>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Merriweather San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rapidtables.com/convert/length/mm-to-inch.html"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www.inches-to-cm.com/cm-to-inches.php"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6"/>
          <p:cNvSpPr txBox="1"/>
          <p:nvPr/>
        </p:nvSpPr>
        <p:spPr>
          <a:xfrm>
            <a:off x="4601300" y="3541500"/>
            <a:ext cx="7373700" cy="2335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Competitive Intelligence Matching Guidance</a:t>
            </a:r>
            <a:endParaRPr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73"/>
          <p:cNvSpPr txBox="1">
            <a:spLocks noGrp="1"/>
          </p:cNvSpPr>
          <p:nvPr>
            <p:ph type="title"/>
          </p:nvPr>
        </p:nvSpPr>
        <p:spPr>
          <a:xfrm>
            <a:off x="914401" y="109728"/>
            <a:ext cx="1077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Example 2</a:t>
            </a:r>
            <a:endParaRPr sz="2800" b="0" i="0" u="none" strike="noStrike" cap="none">
              <a:solidFill>
                <a:schemeClr val="lt1"/>
              </a:solidFill>
              <a:latin typeface="Arial"/>
              <a:ea typeface="Arial"/>
              <a:cs typeface="Arial"/>
              <a:sym typeface="Arial"/>
            </a:endParaRPr>
          </a:p>
        </p:txBody>
      </p:sp>
      <p:sp>
        <p:nvSpPr>
          <p:cNvPr id="857" name="Google Shape;857;p73"/>
          <p:cNvSpPr txBox="1">
            <a:spLocks noGrp="1"/>
          </p:cNvSpPr>
          <p:nvPr>
            <p:ph type="body" idx="1"/>
          </p:nvPr>
        </p:nvSpPr>
        <p:spPr>
          <a:xfrm>
            <a:off x="740625" y="1295400"/>
            <a:ext cx="10953300" cy="5245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US" dirty="0"/>
              <a:t>Wayfair page:										 Competitor page:</a:t>
            </a: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lvl="0" indent="0" algn="l" rtl="0">
              <a:lnSpc>
                <a:spcPct val="115000"/>
              </a:lnSpc>
              <a:spcBef>
                <a:spcPts val="0"/>
              </a:spcBef>
              <a:spcAft>
                <a:spcPts val="0"/>
              </a:spcAft>
              <a:buClr>
                <a:srgbClr val="000000"/>
              </a:buClr>
              <a:buSzPts val="1100"/>
              <a:buFont typeface="Arial"/>
              <a:buNone/>
            </a:pPr>
            <a:r>
              <a:rPr lang="en-US" sz="1000" dirty="0">
                <a:solidFill>
                  <a:srgbClr val="434343"/>
                </a:solidFill>
                <a:latin typeface="Lato"/>
                <a:ea typeface="Lato"/>
                <a:cs typeface="Lato"/>
                <a:sym typeface="Lato"/>
              </a:rPr>
              <a:t>We can see that these items have </a:t>
            </a:r>
            <a:r>
              <a:rPr lang="en-US" sz="1000" dirty="0" err="1">
                <a:solidFill>
                  <a:srgbClr val="434343"/>
                </a:solidFill>
                <a:latin typeface="Lato"/>
                <a:ea typeface="Lato"/>
                <a:cs typeface="Lato"/>
                <a:sym typeface="Lato"/>
              </a:rPr>
              <a:t>have</a:t>
            </a:r>
            <a:r>
              <a:rPr lang="en-US" sz="1000" dirty="0">
                <a:solidFill>
                  <a:srgbClr val="434343"/>
                </a:solidFill>
                <a:latin typeface="Lato"/>
                <a:ea typeface="Lato"/>
                <a:cs typeface="Lato"/>
                <a:sym typeface="Lato"/>
              </a:rPr>
              <a:t>:</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The same manufacturer, Kwikset</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The same model number, 606P-11P</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The same finish option, Venetian Bronze</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The same image</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Roboto"/>
              <a:buChar char="●"/>
            </a:pPr>
            <a:r>
              <a:rPr lang="en-US" sz="1000" dirty="0">
                <a:solidFill>
                  <a:srgbClr val="434343"/>
                </a:solidFill>
                <a:latin typeface="Lato"/>
                <a:ea typeface="Lato"/>
                <a:cs typeface="Lato"/>
                <a:sym typeface="Lato"/>
              </a:rPr>
              <a:t>Similar product names: “Interior Dummy </a:t>
            </a:r>
            <a:r>
              <a:rPr lang="en-US" sz="1000" dirty="0" err="1">
                <a:solidFill>
                  <a:srgbClr val="434343"/>
                </a:solidFill>
                <a:latin typeface="Lato"/>
                <a:ea typeface="Lato"/>
                <a:cs typeface="Lato"/>
                <a:sym typeface="Lato"/>
              </a:rPr>
              <a:t>Handleset</a:t>
            </a:r>
            <a:r>
              <a:rPr lang="en-US" sz="1000" dirty="0">
                <a:solidFill>
                  <a:srgbClr val="434343"/>
                </a:solidFill>
                <a:latin typeface="Lato"/>
                <a:ea typeface="Lato"/>
                <a:cs typeface="Lato"/>
                <a:sym typeface="Lato"/>
              </a:rPr>
              <a:t>” Trim</a:t>
            </a:r>
            <a:r>
              <a:rPr lang="en-US" sz="1000" b="1" dirty="0">
                <a:solidFill>
                  <a:srgbClr val="434343"/>
                </a:solidFill>
                <a:latin typeface="Lato"/>
                <a:ea typeface="Lato"/>
                <a:cs typeface="Lato"/>
                <a:sym typeface="Lato"/>
              </a:rPr>
              <a:t> </a:t>
            </a:r>
            <a:r>
              <a:rPr lang="en-US" sz="1000" dirty="0">
                <a:solidFill>
                  <a:srgbClr val="434343"/>
                </a:solidFill>
                <a:latin typeface="Lato"/>
                <a:ea typeface="Lato"/>
                <a:cs typeface="Lato"/>
                <a:sym typeface="Lato"/>
              </a:rPr>
              <a:t>compared to “Interior Pack Trim for </a:t>
            </a:r>
            <a:r>
              <a:rPr lang="en-US" sz="1000" dirty="0" err="1">
                <a:solidFill>
                  <a:srgbClr val="434343"/>
                </a:solidFill>
                <a:latin typeface="Lato"/>
                <a:ea typeface="Lato"/>
                <a:cs typeface="Lato"/>
                <a:sym typeface="Lato"/>
              </a:rPr>
              <a:t>Handleset</a:t>
            </a:r>
            <a:r>
              <a:rPr lang="en-US" sz="1000" dirty="0">
                <a:solidFill>
                  <a:srgbClr val="434343"/>
                </a:solidFill>
                <a:latin typeface="Lato"/>
                <a:ea typeface="Lato"/>
                <a:cs typeface="Lato"/>
                <a:sym typeface="Lato"/>
              </a:rPr>
              <a:t>”</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Char char="●"/>
            </a:pPr>
            <a:r>
              <a:rPr lang="en-US" sz="1000" b="1" dirty="0">
                <a:solidFill>
                  <a:srgbClr val="434343"/>
                </a:solidFill>
                <a:latin typeface="Lato"/>
                <a:ea typeface="Lato"/>
                <a:cs typeface="Lato"/>
                <a:sym typeface="Lato"/>
              </a:rPr>
              <a:t>However,</a:t>
            </a:r>
            <a:r>
              <a:rPr lang="en-US" sz="1000" dirty="0">
                <a:solidFill>
                  <a:srgbClr val="434343"/>
                </a:solidFill>
                <a:latin typeface="Lato"/>
                <a:ea typeface="Lato"/>
                <a:cs typeface="Lato"/>
                <a:sym typeface="Lato"/>
              </a:rPr>
              <a:t> </a:t>
            </a:r>
            <a:r>
              <a:rPr lang="en-US" sz="1000" b="1" dirty="0">
                <a:solidFill>
                  <a:srgbClr val="434343"/>
                </a:solidFill>
                <a:latin typeface="Lato"/>
                <a:ea typeface="Lato"/>
                <a:cs typeface="Lato"/>
                <a:sym typeface="Lato"/>
              </a:rPr>
              <a:t> they don’t have the same option</a:t>
            </a:r>
            <a:r>
              <a:rPr lang="en-US" sz="1000" dirty="0">
                <a:solidFill>
                  <a:srgbClr val="434343"/>
                </a:solidFill>
                <a:latin typeface="Lato"/>
                <a:ea typeface="Lato"/>
                <a:cs typeface="Lato"/>
                <a:sym typeface="Lato"/>
              </a:rPr>
              <a:t>; the Wayfair item is a right-oriented handle and the Amazon item is a left-oriented handle</a:t>
            </a:r>
            <a:endParaRPr sz="1000" dirty="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000" dirty="0">
              <a:solidFill>
                <a:srgbClr val="434343"/>
              </a:solidFill>
              <a:latin typeface="Lato"/>
              <a:ea typeface="Lato"/>
              <a:cs typeface="Lato"/>
              <a:sym typeface="Lato"/>
            </a:endParaRPr>
          </a:p>
          <a:p>
            <a:pPr marL="0" lvl="0" indent="0" algn="ctr" rtl="0">
              <a:lnSpc>
                <a:spcPct val="115000"/>
              </a:lnSpc>
              <a:spcBef>
                <a:spcPts val="0"/>
              </a:spcBef>
              <a:spcAft>
                <a:spcPts val="0"/>
              </a:spcAft>
              <a:buNone/>
            </a:pPr>
            <a:r>
              <a:rPr lang="en-US" sz="1800" b="1" dirty="0">
                <a:solidFill>
                  <a:srgbClr val="434343"/>
                </a:solidFill>
                <a:latin typeface="Lato"/>
                <a:ea typeface="Lato"/>
                <a:cs typeface="Lato"/>
                <a:sym typeface="Lato"/>
              </a:rPr>
              <a:t>This is not an Exact Match (different options)</a:t>
            </a:r>
            <a:endParaRPr sz="1800" b="1" dirty="0">
              <a:solidFill>
                <a:srgbClr val="434343"/>
              </a:solidFill>
              <a:latin typeface="Lato"/>
              <a:ea typeface="Lato"/>
              <a:cs typeface="Lato"/>
              <a:sym typeface="Lato"/>
            </a:endParaRPr>
          </a:p>
        </p:txBody>
      </p:sp>
      <p:pic>
        <p:nvPicPr>
          <p:cNvPr id="858" name="Google Shape;858;p73"/>
          <p:cNvPicPr preferRelativeResize="0"/>
          <p:nvPr/>
        </p:nvPicPr>
        <p:blipFill>
          <a:blip r:embed="rId3">
            <a:alphaModFix/>
          </a:blip>
          <a:stretch>
            <a:fillRect/>
          </a:stretch>
        </p:blipFill>
        <p:spPr>
          <a:xfrm>
            <a:off x="1200825" y="1885001"/>
            <a:ext cx="4464475" cy="2861825"/>
          </a:xfrm>
          <a:prstGeom prst="rect">
            <a:avLst/>
          </a:prstGeom>
          <a:noFill/>
          <a:ln w="12700" cap="flat" cmpd="sng">
            <a:solidFill>
              <a:srgbClr val="666666"/>
            </a:solidFill>
            <a:prstDash val="solid"/>
            <a:miter lim="8000"/>
            <a:headEnd type="none" w="sm" len="sm"/>
            <a:tailEnd type="none" w="sm" len="sm"/>
          </a:ln>
        </p:spPr>
      </p:pic>
      <p:pic>
        <p:nvPicPr>
          <p:cNvPr id="859" name="Google Shape;859;p73"/>
          <p:cNvPicPr preferRelativeResize="0"/>
          <p:nvPr/>
        </p:nvPicPr>
        <p:blipFill>
          <a:blip r:embed="rId4">
            <a:alphaModFix/>
          </a:blip>
          <a:stretch>
            <a:fillRect/>
          </a:stretch>
        </p:blipFill>
        <p:spPr>
          <a:xfrm>
            <a:off x="5950875" y="2339600"/>
            <a:ext cx="5943600" cy="1952625"/>
          </a:xfrm>
          <a:prstGeom prst="rect">
            <a:avLst/>
          </a:prstGeom>
          <a:noFill/>
          <a:ln w="12700" cap="flat" cmpd="sng">
            <a:solidFill>
              <a:srgbClr val="666666"/>
            </a:solidFill>
            <a:prstDash val="solid"/>
            <a:miter lim="8000"/>
            <a:headEnd type="none" w="sm" len="sm"/>
            <a:tailEnd type="none" w="sm" len="sm"/>
          </a:ln>
        </p:spPr>
      </p:pic>
      <p:pic>
        <p:nvPicPr>
          <p:cNvPr id="862" name="Google Shape;862;p73"/>
          <p:cNvPicPr preferRelativeResize="0"/>
          <p:nvPr/>
        </p:nvPicPr>
        <p:blipFill>
          <a:blip r:embed="rId5">
            <a:alphaModFix/>
          </a:blip>
          <a:stretch>
            <a:fillRect/>
          </a:stretch>
        </p:blipFill>
        <p:spPr>
          <a:xfrm>
            <a:off x="10672550" y="8"/>
            <a:ext cx="1197400" cy="1071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4"/>
          <p:cNvSpPr txBox="1">
            <a:spLocks noGrp="1"/>
          </p:cNvSpPr>
          <p:nvPr>
            <p:ph type="title"/>
          </p:nvPr>
        </p:nvSpPr>
        <p:spPr>
          <a:xfrm>
            <a:off x="914401" y="109728"/>
            <a:ext cx="1077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Example 3</a:t>
            </a:r>
            <a:endParaRPr sz="2800" b="0" i="0" u="none" strike="noStrike" cap="none">
              <a:solidFill>
                <a:schemeClr val="lt1"/>
              </a:solidFill>
              <a:latin typeface="Arial"/>
              <a:ea typeface="Arial"/>
              <a:cs typeface="Arial"/>
              <a:sym typeface="Arial"/>
            </a:endParaRPr>
          </a:p>
        </p:txBody>
      </p:sp>
      <p:sp>
        <p:nvSpPr>
          <p:cNvPr id="869" name="Google Shape;869;p74"/>
          <p:cNvSpPr txBox="1">
            <a:spLocks noGrp="1"/>
          </p:cNvSpPr>
          <p:nvPr>
            <p:ph type="body" idx="1"/>
          </p:nvPr>
        </p:nvSpPr>
        <p:spPr>
          <a:xfrm>
            <a:off x="740625" y="1295400"/>
            <a:ext cx="10953300" cy="5245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US" dirty="0"/>
              <a:t>Wayfair page:										 Competitor page:</a:t>
            </a: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lvl="0" indent="0" algn="l" rtl="0">
              <a:lnSpc>
                <a:spcPct val="115000"/>
              </a:lnSpc>
              <a:spcBef>
                <a:spcPts val="0"/>
              </a:spcBef>
              <a:spcAft>
                <a:spcPts val="0"/>
              </a:spcAft>
              <a:buClr>
                <a:srgbClr val="000000"/>
              </a:buClr>
              <a:buSzPts val="1100"/>
              <a:buFont typeface="Arial"/>
              <a:buNone/>
            </a:pPr>
            <a:r>
              <a:rPr lang="en-US" sz="1000" dirty="0">
                <a:solidFill>
                  <a:srgbClr val="434343"/>
                </a:solidFill>
                <a:latin typeface="Lato"/>
                <a:ea typeface="Lato"/>
                <a:cs typeface="Lato"/>
                <a:sym typeface="Lato"/>
              </a:rPr>
              <a:t>We can tell these items are not a match because they have:</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different manufacturers, Kwikset vs. Legend</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Different model number, 606P-11P vs. 809153</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Different finish option, Venetian Bronze vs. Oil rubbed Bronze</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Different images</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Similar product names: “Interior Pack Trim for </a:t>
            </a:r>
            <a:r>
              <a:rPr lang="en-US" sz="1000" dirty="0" err="1">
                <a:solidFill>
                  <a:srgbClr val="434343"/>
                </a:solidFill>
                <a:latin typeface="Lato"/>
                <a:ea typeface="Lato"/>
                <a:cs typeface="Lato"/>
                <a:sym typeface="Lato"/>
              </a:rPr>
              <a:t>Handleset</a:t>
            </a:r>
            <a:r>
              <a:rPr lang="en-US" sz="1000" dirty="0">
                <a:solidFill>
                  <a:srgbClr val="434343"/>
                </a:solidFill>
                <a:latin typeface="Lato"/>
                <a:ea typeface="Lato"/>
                <a:cs typeface="Lato"/>
                <a:sym typeface="Lato"/>
              </a:rPr>
              <a:t>” vs. “Handle Dummy </a:t>
            </a:r>
            <a:r>
              <a:rPr lang="en-US" sz="1000" dirty="0" err="1">
                <a:solidFill>
                  <a:srgbClr val="434343"/>
                </a:solidFill>
                <a:latin typeface="Lato"/>
                <a:ea typeface="Lato"/>
                <a:cs typeface="Lato"/>
                <a:sym typeface="Lato"/>
              </a:rPr>
              <a:t>Leverset</a:t>
            </a:r>
            <a:r>
              <a:rPr lang="en-US" sz="1000" dirty="0">
                <a:solidFill>
                  <a:srgbClr val="434343"/>
                </a:solidFill>
                <a:latin typeface="Lato"/>
                <a:ea typeface="Lato"/>
                <a:cs typeface="Lato"/>
                <a:sym typeface="Lato"/>
              </a:rPr>
              <a:t>”</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Char char="●"/>
            </a:pPr>
            <a:r>
              <a:rPr lang="en-US" sz="1000" dirty="0">
                <a:solidFill>
                  <a:srgbClr val="434343"/>
                </a:solidFill>
                <a:latin typeface="Lato"/>
                <a:ea typeface="Lato"/>
                <a:cs typeface="Lato"/>
                <a:sym typeface="Lato"/>
              </a:rPr>
              <a:t>Different option configurations</a:t>
            </a:r>
            <a:r>
              <a:rPr lang="en-US" sz="1000" b="1" dirty="0">
                <a:solidFill>
                  <a:srgbClr val="434343"/>
                </a:solidFill>
                <a:latin typeface="Lato"/>
                <a:ea typeface="Lato"/>
                <a:cs typeface="Lato"/>
                <a:sym typeface="Lato"/>
              </a:rPr>
              <a:t>;</a:t>
            </a:r>
            <a:r>
              <a:rPr lang="en-US" sz="1000" dirty="0">
                <a:solidFill>
                  <a:srgbClr val="434343"/>
                </a:solidFill>
                <a:latin typeface="Lato"/>
                <a:ea typeface="Lato"/>
                <a:cs typeface="Lato"/>
                <a:sym typeface="Lato"/>
              </a:rPr>
              <a:t> the Wayfair item is a right-oriented handle and the Amazon item is non-handed</a:t>
            </a:r>
            <a:endParaRPr sz="1000" dirty="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000" dirty="0">
              <a:solidFill>
                <a:srgbClr val="434343"/>
              </a:solidFill>
              <a:latin typeface="Lato"/>
              <a:ea typeface="Lato"/>
              <a:cs typeface="Lato"/>
              <a:sym typeface="Lato"/>
            </a:endParaRPr>
          </a:p>
          <a:p>
            <a:pPr marL="0" lvl="0" indent="0" algn="ctr" rtl="0">
              <a:lnSpc>
                <a:spcPct val="115000"/>
              </a:lnSpc>
              <a:spcBef>
                <a:spcPts val="0"/>
              </a:spcBef>
              <a:spcAft>
                <a:spcPts val="0"/>
              </a:spcAft>
              <a:buNone/>
            </a:pPr>
            <a:r>
              <a:rPr lang="en-US" sz="1800" b="1" dirty="0">
                <a:solidFill>
                  <a:srgbClr val="434343"/>
                </a:solidFill>
                <a:latin typeface="Lato"/>
                <a:ea typeface="Lato"/>
                <a:cs typeface="Lato"/>
                <a:sym typeface="Lato"/>
              </a:rPr>
              <a:t>This is not an exact match</a:t>
            </a:r>
            <a:endParaRPr sz="1800" b="1" dirty="0">
              <a:solidFill>
                <a:srgbClr val="434343"/>
              </a:solidFill>
              <a:latin typeface="Lato"/>
              <a:ea typeface="Lato"/>
              <a:cs typeface="Lato"/>
              <a:sym typeface="Lato"/>
            </a:endParaRPr>
          </a:p>
        </p:txBody>
      </p:sp>
      <p:pic>
        <p:nvPicPr>
          <p:cNvPr id="870" name="Google Shape;870;p74"/>
          <p:cNvPicPr preferRelativeResize="0"/>
          <p:nvPr/>
        </p:nvPicPr>
        <p:blipFill>
          <a:blip r:embed="rId3">
            <a:alphaModFix/>
          </a:blip>
          <a:stretch>
            <a:fillRect/>
          </a:stretch>
        </p:blipFill>
        <p:spPr>
          <a:xfrm>
            <a:off x="740625" y="1737375"/>
            <a:ext cx="4702076" cy="3014150"/>
          </a:xfrm>
          <a:prstGeom prst="rect">
            <a:avLst/>
          </a:prstGeom>
          <a:noFill/>
          <a:ln w="12700" cap="flat" cmpd="sng">
            <a:solidFill>
              <a:srgbClr val="666666"/>
            </a:solidFill>
            <a:prstDash val="solid"/>
            <a:miter lim="8000"/>
            <a:headEnd type="none" w="sm" len="sm"/>
            <a:tailEnd type="none" w="sm" len="sm"/>
          </a:ln>
        </p:spPr>
      </p:pic>
      <p:pic>
        <p:nvPicPr>
          <p:cNvPr id="871" name="Google Shape;871;p74"/>
          <p:cNvPicPr preferRelativeResize="0"/>
          <p:nvPr/>
        </p:nvPicPr>
        <p:blipFill>
          <a:blip r:embed="rId4">
            <a:alphaModFix/>
          </a:blip>
          <a:stretch>
            <a:fillRect/>
          </a:stretch>
        </p:blipFill>
        <p:spPr>
          <a:xfrm>
            <a:off x="5633450" y="1925238"/>
            <a:ext cx="6400800" cy="263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5"/>
          <p:cNvSpPr txBox="1">
            <a:spLocks noGrp="1"/>
          </p:cNvSpPr>
          <p:nvPr>
            <p:ph type="title"/>
          </p:nvPr>
        </p:nvSpPr>
        <p:spPr>
          <a:xfrm>
            <a:off x="502919" y="4876800"/>
            <a:ext cx="11186100" cy="639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600"/>
              <a:buFont typeface="Arial"/>
              <a:buNone/>
            </a:pPr>
            <a:r>
              <a:rPr lang="en-US"/>
              <a:t>Interactive </a:t>
            </a:r>
            <a:r>
              <a:rPr lang="en-US" sz="3600" b="0" i="0" u="none" strike="noStrike" cap="none">
                <a:solidFill>
                  <a:schemeClr val="dk1"/>
                </a:solidFill>
                <a:latin typeface="Arial"/>
                <a:ea typeface="Arial"/>
                <a:cs typeface="Arial"/>
                <a:sym typeface="Arial"/>
              </a:rPr>
              <a:t>Practice Examples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76"/>
          <p:cNvSpPr txBox="1">
            <a:spLocks noGrp="1"/>
          </p:cNvSpPr>
          <p:nvPr>
            <p:ph type="title"/>
          </p:nvPr>
        </p:nvSpPr>
        <p:spPr>
          <a:xfrm>
            <a:off x="914401" y="109728"/>
            <a:ext cx="10779534"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Interactive Practice Example 1</a:t>
            </a:r>
            <a:endParaRPr sz="2800" b="0" i="0" u="none" strike="noStrike" cap="none">
              <a:solidFill>
                <a:schemeClr val="lt1"/>
              </a:solidFill>
              <a:latin typeface="Arial"/>
              <a:ea typeface="Arial"/>
              <a:cs typeface="Arial"/>
              <a:sym typeface="Arial"/>
            </a:endParaRPr>
          </a:p>
        </p:txBody>
      </p:sp>
      <p:sp>
        <p:nvSpPr>
          <p:cNvPr id="886" name="Google Shape;886;p76"/>
          <p:cNvSpPr txBox="1">
            <a:spLocks noGrp="1"/>
          </p:cNvSpPr>
          <p:nvPr>
            <p:ph type="body" idx="1"/>
          </p:nvPr>
        </p:nvSpPr>
        <p:spPr>
          <a:xfrm>
            <a:off x="740625" y="1295400"/>
            <a:ext cx="10953300" cy="5245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US"/>
              <a:t>Wayfair page:										 Competitor page:</a:t>
            </a: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ctr" rtl="0">
              <a:spcBef>
                <a:spcPts val="0"/>
              </a:spcBef>
              <a:spcAft>
                <a:spcPts val="0"/>
              </a:spcAft>
              <a:buNone/>
            </a:pPr>
            <a:endParaRPr b="1"/>
          </a:p>
          <a:p>
            <a:pPr marL="0" lvl="0" indent="0" algn="ctr" rtl="0">
              <a:spcBef>
                <a:spcPts val="0"/>
              </a:spcBef>
              <a:spcAft>
                <a:spcPts val="0"/>
              </a:spcAft>
              <a:buClr>
                <a:schemeClr val="dk1"/>
              </a:buClr>
              <a:buSzPts val="1100"/>
              <a:buFont typeface="Arial"/>
              <a:buNone/>
            </a:pPr>
            <a:r>
              <a:rPr lang="en-US" b="1"/>
              <a:t>How would you evaluate these two products? What information on these pages help you make your decision?</a:t>
            </a:r>
            <a:endParaRPr b="1"/>
          </a:p>
          <a:p>
            <a:pPr marL="0" marR="0" lvl="0" indent="0" algn="ctr" rtl="0">
              <a:spcBef>
                <a:spcPts val="0"/>
              </a:spcBef>
              <a:spcAft>
                <a:spcPts val="0"/>
              </a:spcAft>
              <a:buNone/>
            </a:pPr>
            <a:endParaRPr b="1"/>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lvl="0" indent="0" algn="ctr" rtl="0">
              <a:lnSpc>
                <a:spcPct val="115000"/>
              </a:lnSpc>
              <a:spcBef>
                <a:spcPts val="0"/>
              </a:spcBef>
              <a:spcAft>
                <a:spcPts val="0"/>
              </a:spcAft>
              <a:buNone/>
            </a:pPr>
            <a:endParaRPr sz="1800" b="1">
              <a:solidFill>
                <a:srgbClr val="434343"/>
              </a:solidFill>
              <a:latin typeface="Lato"/>
              <a:ea typeface="Lato"/>
              <a:cs typeface="Lato"/>
              <a:sym typeface="Lato"/>
            </a:endParaRPr>
          </a:p>
        </p:txBody>
      </p:sp>
      <p:pic>
        <p:nvPicPr>
          <p:cNvPr id="887" name="Google Shape;887;p76"/>
          <p:cNvPicPr preferRelativeResize="0"/>
          <p:nvPr/>
        </p:nvPicPr>
        <p:blipFill>
          <a:blip r:embed="rId3">
            <a:alphaModFix/>
          </a:blip>
          <a:stretch>
            <a:fillRect/>
          </a:stretch>
        </p:blipFill>
        <p:spPr>
          <a:xfrm>
            <a:off x="450975" y="1945200"/>
            <a:ext cx="5978825" cy="3202825"/>
          </a:xfrm>
          <a:prstGeom prst="rect">
            <a:avLst/>
          </a:prstGeom>
          <a:noFill/>
          <a:ln>
            <a:noFill/>
          </a:ln>
        </p:spPr>
      </p:pic>
      <p:pic>
        <p:nvPicPr>
          <p:cNvPr id="888" name="Google Shape;888;p76"/>
          <p:cNvPicPr preferRelativeResize="0"/>
          <p:nvPr/>
        </p:nvPicPr>
        <p:blipFill>
          <a:blip r:embed="rId4">
            <a:alphaModFix/>
          </a:blip>
          <a:stretch>
            <a:fillRect/>
          </a:stretch>
        </p:blipFill>
        <p:spPr>
          <a:xfrm>
            <a:off x="6387175" y="2131975"/>
            <a:ext cx="5804825" cy="2952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7"/>
          <p:cNvSpPr txBox="1">
            <a:spLocks noGrp="1"/>
          </p:cNvSpPr>
          <p:nvPr>
            <p:ph type="title"/>
          </p:nvPr>
        </p:nvSpPr>
        <p:spPr>
          <a:xfrm>
            <a:off x="914401" y="118778"/>
            <a:ext cx="1077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Interactive Practice Example 1 Answer</a:t>
            </a:r>
            <a:endParaRPr sz="2800" b="0" i="0" u="none" strike="noStrike" cap="none">
              <a:solidFill>
                <a:schemeClr val="lt1"/>
              </a:solidFill>
              <a:latin typeface="Arial"/>
              <a:ea typeface="Arial"/>
              <a:cs typeface="Arial"/>
              <a:sym typeface="Arial"/>
            </a:endParaRPr>
          </a:p>
        </p:txBody>
      </p:sp>
      <p:sp>
        <p:nvSpPr>
          <p:cNvPr id="898" name="Google Shape;898;p77"/>
          <p:cNvSpPr txBox="1">
            <a:spLocks noGrp="1"/>
          </p:cNvSpPr>
          <p:nvPr>
            <p:ph type="body" idx="1"/>
          </p:nvPr>
        </p:nvSpPr>
        <p:spPr>
          <a:xfrm>
            <a:off x="740625" y="1295400"/>
            <a:ext cx="10953300" cy="5245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US"/>
              <a:t>Wayfair page:										 Competitor page:</a:t>
            </a: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r>
              <a:rPr lang="en-US" sz="1200"/>
              <a:t>From the above product pages we see the following</a:t>
            </a:r>
            <a:endParaRPr sz="1200"/>
          </a:p>
          <a:p>
            <a:pPr marL="457200" marR="0" lvl="0" indent="-304800" algn="l" rtl="0">
              <a:spcBef>
                <a:spcPts val="0"/>
              </a:spcBef>
              <a:spcAft>
                <a:spcPts val="0"/>
              </a:spcAft>
              <a:buSzPts val="1200"/>
              <a:buChar char="•"/>
            </a:pPr>
            <a:r>
              <a:rPr lang="en-US" sz="1200"/>
              <a:t>The products have the </a:t>
            </a:r>
            <a:r>
              <a:rPr lang="en-US" sz="1200">
                <a:highlight>
                  <a:srgbClr val="00FF00"/>
                </a:highlight>
              </a:rPr>
              <a:t>same</a:t>
            </a:r>
            <a:r>
              <a:rPr lang="en-US" sz="1200"/>
              <a:t> part number: KSM150PSER</a:t>
            </a:r>
            <a:endParaRPr sz="1200"/>
          </a:p>
          <a:p>
            <a:pPr marL="457200" marR="0" lvl="0" indent="-304800" algn="l" rtl="0">
              <a:spcBef>
                <a:spcPts val="0"/>
              </a:spcBef>
              <a:spcAft>
                <a:spcPts val="0"/>
              </a:spcAft>
              <a:buSzPts val="1200"/>
              <a:buChar char="•"/>
            </a:pPr>
            <a:r>
              <a:rPr lang="en-US" sz="1200"/>
              <a:t>The products have the </a:t>
            </a:r>
            <a:r>
              <a:rPr lang="en-US" sz="1200">
                <a:highlight>
                  <a:srgbClr val="00FF00"/>
                </a:highlight>
              </a:rPr>
              <a:t>same</a:t>
            </a:r>
            <a:r>
              <a:rPr lang="en-US" sz="1200"/>
              <a:t> manufacturer: KitchenAid		</a:t>
            </a:r>
            <a:endParaRPr sz="1200" b="1"/>
          </a:p>
          <a:p>
            <a:pPr marL="457200" marR="0" lvl="0" indent="-304800" algn="l" rtl="0">
              <a:spcBef>
                <a:spcPts val="0"/>
              </a:spcBef>
              <a:spcAft>
                <a:spcPts val="0"/>
              </a:spcAft>
              <a:buSzPts val="1200"/>
              <a:buChar char="•"/>
            </a:pPr>
            <a:r>
              <a:rPr lang="en-US" sz="1200"/>
              <a:t>The products have the </a:t>
            </a:r>
            <a:r>
              <a:rPr lang="en-US" sz="1200">
                <a:highlight>
                  <a:srgbClr val="00FF00"/>
                </a:highlight>
              </a:rPr>
              <a:t>same</a:t>
            </a:r>
            <a:r>
              <a:rPr lang="en-US" sz="1200"/>
              <a:t> size: 5 Qts					</a:t>
            </a:r>
            <a:endParaRPr sz="1200" b="1"/>
          </a:p>
          <a:p>
            <a:pPr marL="457200" marR="0" lvl="0" indent="-304800" algn="l" rtl="0">
              <a:spcBef>
                <a:spcPts val="0"/>
              </a:spcBef>
              <a:spcAft>
                <a:spcPts val="0"/>
              </a:spcAft>
              <a:buSzPts val="1200"/>
              <a:buChar char="•"/>
            </a:pPr>
            <a:r>
              <a:rPr lang="en-US" sz="1200"/>
              <a:t>The products have the </a:t>
            </a:r>
            <a:r>
              <a:rPr lang="en-US" sz="1200">
                <a:highlight>
                  <a:srgbClr val="00FF00"/>
                </a:highlight>
              </a:rPr>
              <a:t>same</a:t>
            </a:r>
            <a:r>
              <a:rPr lang="en-US" sz="1200"/>
              <a:t> color: Empire Red</a:t>
            </a:r>
            <a:endParaRPr sz="1200"/>
          </a:p>
          <a:p>
            <a:pPr marL="457200" marR="0" lvl="0" indent="-304800" algn="l" rtl="0">
              <a:spcBef>
                <a:spcPts val="0"/>
              </a:spcBef>
              <a:spcAft>
                <a:spcPts val="0"/>
              </a:spcAft>
              <a:buSzPts val="1200"/>
              <a:buChar char="•"/>
            </a:pPr>
            <a:r>
              <a:rPr lang="en-US" sz="1200"/>
              <a:t>The products have the </a:t>
            </a:r>
            <a:r>
              <a:rPr lang="en-US" sz="1200">
                <a:highlight>
                  <a:srgbClr val="00FF00"/>
                </a:highlight>
              </a:rPr>
              <a:t>same</a:t>
            </a:r>
            <a:r>
              <a:rPr lang="en-US" sz="1200"/>
              <a:t> feature: 10 speed</a:t>
            </a:r>
            <a:endParaRPr sz="1200"/>
          </a:p>
          <a:p>
            <a:pPr marL="0" marR="0" lvl="0" indent="0" algn="l" rtl="0">
              <a:spcBef>
                <a:spcPts val="0"/>
              </a:spcBef>
              <a:spcAft>
                <a:spcPts val="0"/>
              </a:spcAft>
              <a:buNone/>
            </a:pPr>
            <a:endParaRPr sz="1200" b="1"/>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lvl="0" indent="0" algn="ctr" rtl="0">
              <a:lnSpc>
                <a:spcPct val="115000"/>
              </a:lnSpc>
              <a:spcBef>
                <a:spcPts val="0"/>
              </a:spcBef>
              <a:spcAft>
                <a:spcPts val="0"/>
              </a:spcAft>
              <a:buNone/>
            </a:pPr>
            <a:endParaRPr sz="1800" b="1">
              <a:solidFill>
                <a:srgbClr val="434343"/>
              </a:solidFill>
              <a:latin typeface="Lato"/>
              <a:ea typeface="Lato"/>
              <a:cs typeface="Lato"/>
              <a:sym typeface="Lato"/>
            </a:endParaRPr>
          </a:p>
        </p:txBody>
      </p:sp>
      <p:pic>
        <p:nvPicPr>
          <p:cNvPr id="899" name="Google Shape;899;p77"/>
          <p:cNvPicPr preferRelativeResize="0"/>
          <p:nvPr/>
        </p:nvPicPr>
        <p:blipFill>
          <a:blip r:embed="rId3">
            <a:alphaModFix/>
          </a:blip>
          <a:stretch>
            <a:fillRect/>
          </a:stretch>
        </p:blipFill>
        <p:spPr>
          <a:xfrm>
            <a:off x="450975" y="1945200"/>
            <a:ext cx="5978825" cy="3202825"/>
          </a:xfrm>
          <a:prstGeom prst="rect">
            <a:avLst/>
          </a:prstGeom>
          <a:noFill/>
          <a:ln>
            <a:noFill/>
          </a:ln>
        </p:spPr>
      </p:pic>
      <p:pic>
        <p:nvPicPr>
          <p:cNvPr id="900" name="Google Shape;900;p77"/>
          <p:cNvPicPr preferRelativeResize="0"/>
          <p:nvPr/>
        </p:nvPicPr>
        <p:blipFill>
          <a:blip r:embed="rId4">
            <a:alphaModFix/>
          </a:blip>
          <a:stretch>
            <a:fillRect/>
          </a:stretch>
        </p:blipFill>
        <p:spPr>
          <a:xfrm>
            <a:off x="6155975" y="2131975"/>
            <a:ext cx="6036025" cy="3070324"/>
          </a:xfrm>
          <a:prstGeom prst="rect">
            <a:avLst/>
          </a:prstGeom>
          <a:noFill/>
          <a:ln>
            <a:noFill/>
          </a:ln>
        </p:spPr>
      </p:pic>
      <p:sp>
        <p:nvSpPr>
          <p:cNvPr id="901" name="Google Shape;901;p77"/>
          <p:cNvSpPr/>
          <p:nvPr/>
        </p:nvSpPr>
        <p:spPr>
          <a:xfrm>
            <a:off x="533800" y="1945200"/>
            <a:ext cx="886500" cy="2985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7"/>
          <p:cNvSpPr/>
          <p:nvPr/>
        </p:nvSpPr>
        <p:spPr>
          <a:xfrm>
            <a:off x="9165100" y="2131975"/>
            <a:ext cx="1040700" cy="1869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7"/>
          <p:cNvSpPr/>
          <p:nvPr/>
        </p:nvSpPr>
        <p:spPr>
          <a:xfrm>
            <a:off x="914400" y="2189425"/>
            <a:ext cx="361200" cy="1869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7"/>
          <p:cNvSpPr/>
          <p:nvPr/>
        </p:nvSpPr>
        <p:spPr>
          <a:xfrm>
            <a:off x="1835825" y="2001000"/>
            <a:ext cx="606900" cy="1869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7"/>
          <p:cNvSpPr/>
          <p:nvPr/>
        </p:nvSpPr>
        <p:spPr>
          <a:xfrm>
            <a:off x="9217175" y="3519550"/>
            <a:ext cx="361200" cy="1446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7"/>
          <p:cNvSpPr/>
          <p:nvPr/>
        </p:nvSpPr>
        <p:spPr>
          <a:xfrm>
            <a:off x="2404400" y="1973100"/>
            <a:ext cx="361200" cy="2427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7"/>
          <p:cNvSpPr/>
          <p:nvPr/>
        </p:nvSpPr>
        <p:spPr>
          <a:xfrm>
            <a:off x="9191075" y="2279900"/>
            <a:ext cx="361200" cy="1869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7"/>
          <p:cNvSpPr/>
          <p:nvPr/>
        </p:nvSpPr>
        <p:spPr>
          <a:xfrm>
            <a:off x="4457825" y="3335550"/>
            <a:ext cx="509100" cy="2427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7"/>
          <p:cNvSpPr/>
          <p:nvPr/>
        </p:nvSpPr>
        <p:spPr>
          <a:xfrm>
            <a:off x="9552275" y="2279900"/>
            <a:ext cx="509100" cy="1869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7"/>
          <p:cNvSpPr txBox="1"/>
          <p:nvPr/>
        </p:nvSpPr>
        <p:spPr>
          <a:xfrm>
            <a:off x="6096000" y="5500875"/>
            <a:ext cx="474090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t>We would conclude that these are an exact match</a:t>
            </a:r>
            <a:endParaRPr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78"/>
          <p:cNvSpPr txBox="1">
            <a:spLocks noGrp="1"/>
          </p:cNvSpPr>
          <p:nvPr>
            <p:ph type="title"/>
          </p:nvPr>
        </p:nvSpPr>
        <p:spPr>
          <a:xfrm>
            <a:off x="914401" y="109728"/>
            <a:ext cx="1077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Interactive Practice Example 2</a:t>
            </a:r>
            <a:endParaRPr sz="2800" b="0" i="0" u="none" strike="noStrike" cap="none">
              <a:solidFill>
                <a:schemeClr val="lt1"/>
              </a:solidFill>
              <a:latin typeface="Arial"/>
              <a:ea typeface="Arial"/>
              <a:cs typeface="Arial"/>
              <a:sym typeface="Arial"/>
            </a:endParaRPr>
          </a:p>
        </p:txBody>
      </p:sp>
      <p:sp>
        <p:nvSpPr>
          <p:cNvPr id="920" name="Google Shape;920;p78"/>
          <p:cNvSpPr txBox="1">
            <a:spLocks noGrp="1"/>
          </p:cNvSpPr>
          <p:nvPr>
            <p:ph type="body" idx="1"/>
          </p:nvPr>
        </p:nvSpPr>
        <p:spPr>
          <a:xfrm>
            <a:off x="740625" y="1295400"/>
            <a:ext cx="10953300" cy="5245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US"/>
              <a:t>Wayfair page:										 Competitor page:</a:t>
            </a: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ctr" rtl="0">
              <a:spcBef>
                <a:spcPts val="0"/>
              </a:spcBef>
              <a:spcAft>
                <a:spcPts val="0"/>
              </a:spcAft>
              <a:buNone/>
            </a:pPr>
            <a:endParaRPr b="1"/>
          </a:p>
          <a:p>
            <a:pPr marL="0" marR="0" lvl="0" indent="0" algn="ctr" rtl="0">
              <a:spcBef>
                <a:spcPts val="0"/>
              </a:spcBef>
              <a:spcAft>
                <a:spcPts val="0"/>
              </a:spcAft>
              <a:buNone/>
            </a:pPr>
            <a:endParaRPr b="1"/>
          </a:p>
          <a:p>
            <a:pPr marL="0" marR="0" lvl="0" indent="0" algn="ctr" rtl="0">
              <a:spcBef>
                <a:spcPts val="0"/>
              </a:spcBef>
              <a:spcAft>
                <a:spcPts val="0"/>
              </a:spcAft>
              <a:buNone/>
            </a:pPr>
            <a:endParaRPr b="1"/>
          </a:p>
          <a:p>
            <a:pPr marL="0" marR="0" lvl="0" indent="0" algn="ctr" rtl="0">
              <a:spcBef>
                <a:spcPts val="0"/>
              </a:spcBef>
              <a:spcAft>
                <a:spcPts val="0"/>
              </a:spcAft>
              <a:buNone/>
            </a:pPr>
            <a:r>
              <a:rPr lang="en-US" b="1"/>
              <a:t>How would you evaluate these two products? What information on these pages help you make your decision?</a:t>
            </a:r>
            <a:endParaRPr b="1"/>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lvl="0" indent="0" algn="ctr" rtl="0">
              <a:lnSpc>
                <a:spcPct val="115000"/>
              </a:lnSpc>
              <a:spcBef>
                <a:spcPts val="0"/>
              </a:spcBef>
              <a:spcAft>
                <a:spcPts val="0"/>
              </a:spcAft>
              <a:buNone/>
            </a:pPr>
            <a:endParaRPr sz="1800" b="1">
              <a:solidFill>
                <a:srgbClr val="434343"/>
              </a:solidFill>
              <a:latin typeface="Lato"/>
              <a:ea typeface="Lato"/>
              <a:cs typeface="Lato"/>
              <a:sym typeface="Lato"/>
            </a:endParaRPr>
          </a:p>
        </p:txBody>
      </p:sp>
      <p:pic>
        <p:nvPicPr>
          <p:cNvPr id="921" name="Google Shape;921;p78"/>
          <p:cNvPicPr preferRelativeResize="0"/>
          <p:nvPr/>
        </p:nvPicPr>
        <p:blipFill>
          <a:blip r:embed="rId3">
            <a:alphaModFix/>
          </a:blip>
          <a:stretch>
            <a:fillRect/>
          </a:stretch>
        </p:blipFill>
        <p:spPr>
          <a:xfrm>
            <a:off x="588098" y="1608175"/>
            <a:ext cx="3908501" cy="4298425"/>
          </a:xfrm>
          <a:prstGeom prst="rect">
            <a:avLst/>
          </a:prstGeom>
          <a:noFill/>
          <a:ln>
            <a:noFill/>
          </a:ln>
        </p:spPr>
      </p:pic>
      <p:pic>
        <p:nvPicPr>
          <p:cNvPr id="922" name="Google Shape;922;p78"/>
          <p:cNvPicPr preferRelativeResize="0"/>
          <p:nvPr/>
        </p:nvPicPr>
        <p:blipFill>
          <a:blip r:embed="rId4">
            <a:alphaModFix/>
          </a:blip>
          <a:stretch>
            <a:fillRect/>
          </a:stretch>
        </p:blipFill>
        <p:spPr>
          <a:xfrm>
            <a:off x="4746375" y="1981400"/>
            <a:ext cx="7384075" cy="3564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79"/>
          <p:cNvSpPr txBox="1">
            <a:spLocks noGrp="1"/>
          </p:cNvSpPr>
          <p:nvPr>
            <p:ph type="title"/>
          </p:nvPr>
        </p:nvSpPr>
        <p:spPr>
          <a:xfrm>
            <a:off x="914401" y="109728"/>
            <a:ext cx="1077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Interactive Practice Example 2 Answer</a:t>
            </a:r>
            <a:endParaRPr sz="2800" b="0" i="0" u="none" strike="noStrike" cap="none">
              <a:solidFill>
                <a:schemeClr val="lt1"/>
              </a:solidFill>
              <a:latin typeface="Arial"/>
              <a:ea typeface="Arial"/>
              <a:cs typeface="Arial"/>
              <a:sym typeface="Arial"/>
            </a:endParaRPr>
          </a:p>
        </p:txBody>
      </p:sp>
      <p:sp>
        <p:nvSpPr>
          <p:cNvPr id="932" name="Google Shape;932;p79"/>
          <p:cNvSpPr txBox="1">
            <a:spLocks noGrp="1"/>
          </p:cNvSpPr>
          <p:nvPr>
            <p:ph type="body" idx="1"/>
          </p:nvPr>
        </p:nvSpPr>
        <p:spPr>
          <a:xfrm>
            <a:off x="740625" y="1295400"/>
            <a:ext cx="10953300" cy="5245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US"/>
              <a:t>Wayfair page:										 Competitor page:</a:t>
            </a: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ctr" rtl="0">
              <a:spcBef>
                <a:spcPts val="0"/>
              </a:spcBef>
              <a:spcAft>
                <a:spcPts val="0"/>
              </a:spcAft>
              <a:buNone/>
            </a:pPr>
            <a:endParaRPr b="1"/>
          </a:p>
          <a:p>
            <a:pPr marL="0" marR="0" lvl="0" indent="0" algn="l" rtl="0">
              <a:spcBef>
                <a:spcPts val="0"/>
              </a:spcBef>
              <a:spcAft>
                <a:spcPts val="0"/>
              </a:spcAft>
              <a:buNone/>
            </a:pPr>
            <a:endParaRPr b="1"/>
          </a:p>
          <a:p>
            <a:pPr marL="0" lvl="0" indent="0" algn="l" rtl="0">
              <a:spcBef>
                <a:spcPts val="0"/>
              </a:spcBef>
              <a:spcAft>
                <a:spcPts val="0"/>
              </a:spcAft>
              <a:buNone/>
            </a:pPr>
            <a:r>
              <a:rPr lang="en-US" sz="900"/>
              <a:t>From the above product pages we see the following</a:t>
            </a:r>
            <a:endParaRPr sz="900"/>
          </a:p>
          <a:p>
            <a:pPr marL="457200" lvl="0" indent="-285750" algn="l" rtl="0">
              <a:spcBef>
                <a:spcPts val="0"/>
              </a:spcBef>
              <a:spcAft>
                <a:spcPts val="0"/>
              </a:spcAft>
              <a:buSzPts val="900"/>
              <a:buChar char="•"/>
            </a:pPr>
            <a:r>
              <a:rPr lang="en-US" sz="900"/>
              <a:t>The products have the </a:t>
            </a:r>
            <a:r>
              <a:rPr lang="en-US" sz="900">
                <a:highlight>
                  <a:srgbClr val="00FF00"/>
                </a:highlight>
              </a:rPr>
              <a:t>same</a:t>
            </a:r>
            <a:r>
              <a:rPr lang="en-US" sz="900"/>
              <a:t> color: white		</a:t>
            </a:r>
            <a:endParaRPr sz="900" b="1"/>
          </a:p>
          <a:p>
            <a:pPr marL="457200" lvl="0" indent="-285750" algn="l" rtl="0">
              <a:spcBef>
                <a:spcPts val="0"/>
              </a:spcBef>
              <a:spcAft>
                <a:spcPts val="0"/>
              </a:spcAft>
              <a:buSzPts val="900"/>
              <a:buChar char="•"/>
            </a:pPr>
            <a:r>
              <a:rPr lang="en-US" sz="900"/>
              <a:t>The products have the </a:t>
            </a:r>
            <a:r>
              <a:rPr lang="en-US" sz="900">
                <a:highlight>
                  <a:srgbClr val="00FF00"/>
                </a:highlight>
              </a:rPr>
              <a:t>same</a:t>
            </a:r>
            <a:r>
              <a:rPr lang="en-US" sz="900"/>
              <a:t> material: porcelain				</a:t>
            </a:r>
            <a:endParaRPr sz="900" b="1"/>
          </a:p>
          <a:p>
            <a:pPr marL="457200" lvl="0" indent="-285750" algn="l" rtl="0">
              <a:spcBef>
                <a:spcPts val="0"/>
              </a:spcBef>
              <a:spcAft>
                <a:spcPts val="0"/>
              </a:spcAft>
              <a:buSzPts val="900"/>
              <a:buChar char="•"/>
            </a:pPr>
            <a:r>
              <a:rPr lang="en-US" sz="900"/>
              <a:t>The products have the </a:t>
            </a:r>
            <a:r>
              <a:rPr lang="en-US" sz="900">
                <a:highlight>
                  <a:srgbClr val="00FF00"/>
                </a:highlight>
              </a:rPr>
              <a:t>same</a:t>
            </a:r>
            <a:r>
              <a:rPr lang="en-US" sz="900"/>
              <a:t> quantity: 30 pieces</a:t>
            </a:r>
            <a:endParaRPr sz="900"/>
          </a:p>
          <a:p>
            <a:pPr marL="457200" lvl="0" indent="-285750" algn="l" rtl="0">
              <a:spcBef>
                <a:spcPts val="0"/>
              </a:spcBef>
              <a:spcAft>
                <a:spcPts val="0"/>
              </a:spcAft>
              <a:buSzPts val="900"/>
              <a:buChar char="•"/>
            </a:pPr>
            <a:r>
              <a:rPr lang="en-US" sz="900"/>
              <a:t>The products have </a:t>
            </a:r>
            <a:r>
              <a:rPr lang="en-US" sz="900">
                <a:highlight>
                  <a:srgbClr val="FF0000"/>
                </a:highlight>
              </a:rPr>
              <a:t>different</a:t>
            </a:r>
            <a:r>
              <a:rPr lang="en-US" sz="900"/>
              <a:t> manufacturers: Wayfair is by Charlton Home and competitor is Gibson</a:t>
            </a:r>
            <a:endParaRPr sz="900"/>
          </a:p>
          <a:p>
            <a:pPr marL="457200" lvl="0" indent="-285750" algn="l" rtl="0">
              <a:spcBef>
                <a:spcPts val="0"/>
              </a:spcBef>
              <a:spcAft>
                <a:spcPts val="0"/>
              </a:spcAft>
              <a:buSzPts val="900"/>
              <a:buChar char="•"/>
            </a:pPr>
            <a:r>
              <a:rPr lang="en-US" sz="900"/>
              <a:t>While the products look similar, you can see looking at the picture that these products are </a:t>
            </a:r>
            <a:r>
              <a:rPr lang="en-US" sz="900">
                <a:highlight>
                  <a:srgbClr val="FF0000"/>
                </a:highlight>
              </a:rPr>
              <a:t>different</a:t>
            </a:r>
            <a:r>
              <a:rPr lang="en-US" sz="900"/>
              <a:t>-- the bowls, mugs, and plates are different sizes and shapes</a:t>
            </a:r>
            <a:endParaRPr sz="900"/>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lvl="0" indent="0" algn="ctr" rtl="0">
              <a:lnSpc>
                <a:spcPct val="115000"/>
              </a:lnSpc>
              <a:spcBef>
                <a:spcPts val="0"/>
              </a:spcBef>
              <a:spcAft>
                <a:spcPts val="0"/>
              </a:spcAft>
              <a:buNone/>
            </a:pPr>
            <a:endParaRPr sz="1800" b="1">
              <a:solidFill>
                <a:srgbClr val="434343"/>
              </a:solidFill>
              <a:latin typeface="Lato"/>
              <a:ea typeface="Lato"/>
              <a:cs typeface="Lato"/>
              <a:sym typeface="Lato"/>
            </a:endParaRPr>
          </a:p>
        </p:txBody>
      </p:sp>
      <p:pic>
        <p:nvPicPr>
          <p:cNvPr id="933" name="Google Shape;933;p79"/>
          <p:cNvPicPr preferRelativeResize="0"/>
          <p:nvPr/>
        </p:nvPicPr>
        <p:blipFill>
          <a:blip r:embed="rId3">
            <a:alphaModFix/>
          </a:blip>
          <a:stretch>
            <a:fillRect/>
          </a:stretch>
        </p:blipFill>
        <p:spPr>
          <a:xfrm>
            <a:off x="669525" y="1553725"/>
            <a:ext cx="3811201" cy="4191425"/>
          </a:xfrm>
          <a:prstGeom prst="rect">
            <a:avLst/>
          </a:prstGeom>
          <a:noFill/>
          <a:ln>
            <a:noFill/>
          </a:ln>
        </p:spPr>
      </p:pic>
      <p:pic>
        <p:nvPicPr>
          <p:cNvPr id="934" name="Google Shape;934;p79"/>
          <p:cNvPicPr preferRelativeResize="0"/>
          <p:nvPr/>
        </p:nvPicPr>
        <p:blipFill>
          <a:blip r:embed="rId4">
            <a:alphaModFix/>
          </a:blip>
          <a:stretch>
            <a:fillRect/>
          </a:stretch>
        </p:blipFill>
        <p:spPr>
          <a:xfrm>
            <a:off x="4692100" y="1646638"/>
            <a:ext cx="7384075" cy="3564726"/>
          </a:xfrm>
          <a:prstGeom prst="rect">
            <a:avLst/>
          </a:prstGeom>
          <a:noFill/>
          <a:ln>
            <a:noFill/>
          </a:ln>
        </p:spPr>
      </p:pic>
      <p:sp>
        <p:nvSpPr>
          <p:cNvPr id="935" name="Google Shape;935;p79"/>
          <p:cNvSpPr/>
          <p:nvPr/>
        </p:nvSpPr>
        <p:spPr>
          <a:xfrm>
            <a:off x="1004300" y="1553725"/>
            <a:ext cx="642300" cy="1674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9"/>
          <p:cNvSpPr/>
          <p:nvPr/>
        </p:nvSpPr>
        <p:spPr>
          <a:xfrm>
            <a:off x="10069850" y="1646650"/>
            <a:ext cx="505200" cy="2295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9"/>
          <p:cNvSpPr/>
          <p:nvPr/>
        </p:nvSpPr>
        <p:spPr>
          <a:xfrm>
            <a:off x="2279950" y="5414900"/>
            <a:ext cx="389100" cy="1674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9"/>
          <p:cNvSpPr/>
          <p:nvPr/>
        </p:nvSpPr>
        <p:spPr>
          <a:xfrm>
            <a:off x="11244600" y="1677700"/>
            <a:ext cx="389100" cy="1674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9"/>
          <p:cNvSpPr/>
          <p:nvPr/>
        </p:nvSpPr>
        <p:spPr>
          <a:xfrm>
            <a:off x="1040500" y="5414900"/>
            <a:ext cx="304800" cy="1674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9"/>
          <p:cNvSpPr/>
          <p:nvPr/>
        </p:nvSpPr>
        <p:spPr>
          <a:xfrm>
            <a:off x="8611825" y="2654000"/>
            <a:ext cx="642300" cy="1674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9"/>
          <p:cNvSpPr/>
          <p:nvPr/>
        </p:nvSpPr>
        <p:spPr>
          <a:xfrm>
            <a:off x="1004300" y="1708750"/>
            <a:ext cx="505200" cy="167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9"/>
          <p:cNvSpPr/>
          <p:nvPr/>
        </p:nvSpPr>
        <p:spPr>
          <a:xfrm>
            <a:off x="8503275" y="1785450"/>
            <a:ext cx="505200" cy="167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9"/>
          <p:cNvSpPr/>
          <p:nvPr/>
        </p:nvSpPr>
        <p:spPr>
          <a:xfrm>
            <a:off x="669525" y="2091650"/>
            <a:ext cx="2053800" cy="18168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9"/>
          <p:cNvSpPr/>
          <p:nvPr/>
        </p:nvSpPr>
        <p:spPr>
          <a:xfrm>
            <a:off x="4692100" y="1876150"/>
            <a:ext cx="3811200" cy="3380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9"/>
          <p:cNvSpPr txBox="1"/>
          <p:nvPr/>
        </p:nvSpPr>
        <p:spPr>
          <a:xfrm>
            <a:off x="6892788" y="5356125"/>
            <a:ext cx="474090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t>We would conclude that these are NOT an exact match</a:t>
            </a:r>
            <a:endParaRPr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80"/>
          <p:cNvSpPr txBox="1">
            <a:spLocks noGrp="1"/>
          </p:cNvSpPr>
          <p:nvPr>
            <p:ph type="title"/>
          </p:nvPr>
        </p:nvSpPr>
        <p:spPr>
          <a:xfrm>
            <a:off x="914401" y="109728"/>
            <a:ext cx="1077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Interactive Practice Example 3</a:t>
            </a:r>
            <a:endParaRPr sz="2800" b="0" i="0" u="none" strike="noStrike" cap="none">
              <a:solidFill>
                <a:schemeClr val="lt1"/>
              </a:solidFill>
              <a:latin typeface="Arial"/>
              <a:ea typeface="Arial"/>
              <a:cs typeface="Arial"/>
              <a:sym typeface="Arial"/>
            </a:endParaRPr>
          </a:p>
        </p:txBody>
      </p:sp>
      <p:sp>
        <p:nvSpPr>
          <p:cNvPr id="955" name="Google Shape;955;p80"/>
          <p:cNvSpPr txBox="1">
            <a:spLocks noGrp="1"/>
          </p:cNvSpPr>
          <p:nvPr>
            <p:ph type="body" idx="1"/>
          </p:nvPr>
        </p:nvSpPr>
        <p:spPr>
          <a:xfrm>
            <a:off x="740625" y="1295400"/>
            <a:ext cx="10953300" cy="5245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US"/>
              <a:t>Wayfair page:										 Competitor page:</a:t>
            </a: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ctr" rtl="0">
              <a:spcBef>
                <a:spcPts val="0"/>
              </a:spcBef>
              <a:spcAft>
                <a:spcPts val="0"/>
              </a:spcAft>
              <a:buNone/>
            </a:pPr>
            <a:endParaRPr b="1"/>
          </a:p>
          <a:p>
            <a:pPr marL="0" marR="0" lvl="0" indent="0" algn="ctr" rtl="0">
              <a:spcBef>
                <a:spcPts val="0"/>
              </a:spcBef>
              <a:spcAft>
                <a:spcPts val="0"/>
              </a:spcAft>
              <a:buNone/>
            </a:pPr>
            <a:r>
              <a:rPr lang="en-US" b="1"/>
              <a:t>How would you evaluate these two products? What information on these pages help you make your decision?</a:t>
            </a:r>
            <a:endParaRPr b="1"/>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lvl="0" indent="0" algn="ctr" rtl="0">
              <a:lnSpc>
                <a:spcPct val="115000"/>
              </a:lnSpc>
              <a:spcBef>
                <a:spcPts val="0"/>
              </a:spcBef>
              <a:spcAft>
                <a:spcPts val="0"/>
              </a:spcAft>
              <a:buNone/>
            </a:pPr>
            <a:endParaRPr sz="1800" b="1">
              <a:solidFill>
                <a:srgbClr val="434343"/>
              </a:solidFill>
              <a:latin typeface="Lato"/>
              <a:ea typeface="Lato"/>
              <a:cs typeface="Lato"/>
              <a:sym typeface="Lato"/>
            </a:endParaRPr>
          </a:p>
        </p:txBody>
      </p:sp>
      <p:pic>
        <p:nvPicPr>
          <p:cNvPr id="956" name="Google Shape;956;p80"/>
          <p:cNvPicPr preferRelativeResize="0"/>
          <p:nvPr/>
        </p:nvPicPr>
        <p:blipFill>
          <a:blip r:embed="rId3">
            <a:alphaModFix/>
          </a:blip>
          <a:stretch>
            <a:fillRect/>
          </a:stretch>
        </p:blipFill>
        <p:spPr>
          <a:xfrm>
            <a:off x="345175" y="4360875"/>
            <a:ext cx="6318799" cy="1062975"/>
          </a:xfrm>
          <a:prstGeom prst="rect">
            <a:avLst/>
          </a:prstGeom>
          <a:noFill/>
          <a:ln>
            <a:noFill/>
          </a:ln>
        </p:spPr>
      </p:pic>
      <p:pic>
        <p:nvPicPr>
          <p:cNvPr id="957" name="Google Shape;957;p80"/>
          <p:cNvPicPr preferRelativeResize="0"/>
          <p:nvPr/>
        </p:nvPicPr>
        <p:blipFill>
          <a:blip r:embed="rId4">
            <a:alphaModFix/>
          </a:blip>
          <a:stretch>
            <a:fillRect/>
          </a:stretch>
        </p:blipFill>
        <p:spPr>
          <a:xfrm>
            <a:off x="6663975" y="1809499"/>
            <a:ext cx="5310374" cy="2352425"/>
          </a:xfrm>
          <a:prstGeom prst="rect">
            <a:avLst/>
          </a:prstGeom>
          <a:noFill/>
          <a:ln>
            <a:noFill/>
          </a:ln>
        </p:spPr>
      </p:pic>
      <p:pic>
        <p:nvPicPr>
          <p:cNvPr id="958" name="Google Shape;958;p80"/>
          <p:cNvPicPr preferRelativeResize="0"/>
          <p:nvPr/>
        </p:nvPicPr>
        <p:blipFill>
          <a:blip r:embed="rId5">
            <a:alphaModFix/>
          </a:blip>
          <a:stretch>
            <a:fillRect/>
          </a:stretch>
        </p:blipFill>
        <p:spPr>
          <a:xfrm>
            <a:off x="345175" y="1669371"/>
            <a:ext cx="6318800" cy="253140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81"/>
          <p:cNvSpPr txBox="1">
            <a:spLocks noGrp="1"/>
          </p:cNvSpPr>
          <p:nvPr>
            <p:ph type="title"/>
          </p:nvPr>
        </p:nvSpPr>
        <p:spPr>
          <a:xfrm>
            <a:off x="914401" y="109728"/>
            <a:ext cx="1077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Interactive Practice Example 3 Answer</a:t>
            </a:r>
            <a:endParaRPr sz="2800" b="0" i="0" u="none" strike="noStrike" cap="none">
              <a:solidFill>
                <a:schemeClr val="lt1"/>
              </a:solidFill>
              <a:latin typeface="Arial"/>
              <a:ea typeface="Arial"/>
              <a:cs typeface="Arial"/>
              <a:sym typeface="Arial"/>
            </a:endParaRPr>
          </a:p>
        </p:txBody>
      </p:sp>
      <p:sp>
        <p:nvSpPr>
          <p:cNvPr id="968" name="Google Shape;968;p81"/>
          <p:cNvSpPr txBox="1">
            <a:spLocks noGrp="1"/>
          </p:cNvSpPr>
          <p:nvPr>
            <p:ph type="body" idx="1"/>
          </p:nvPr>
        </p:nvSpPr>
        <p:spPr>
          <a:xfrm>
            <a:off x="740625" y="1295400"/>
            <a:ext cx="10953300" cy="5245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US"/>
              <a:t>Wayfair page:										 Competitor page:</a:t>
            </a: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ctr" rtl="0">
              <a:spcBef>
                <a:spcPts val="0"/>
              </a:spcBef>
              <a:spcAft>
                <a:spcPts val="0"/>
              </a:spcAft>
              <a:buNone/>
            </a:pPr>
            <a:endParaRPr b="1"/>
          </a:p>
          <a:p>
            <a:pPr marL="0" lvl="0" indent="0" algn="l" rtl="0">
              <a:spcBef>
                <a:spcPts val="0"/>
              </a:spcBef>
              <a:spcAft>
                <a:spcPts val="0"/>
              </a:spcAft>
              <a:buNone/>
            </a:pPr>
            <a:r>
              <a:rPr lang="en-US" sz="1200"/>
              <a:t>From the above product pages we see the following</a:t>
            </a:r>
            <a:endParaRPr sz="1200"/>
          </a:p>
          <a:p>
            <a:pPr marL="457200" lvl="0" indent="-304800" algn="l" rtl="0">
              <a:spcBef>
                <a:spcPts val="0"/>
              </a:spcBef>
              <a:spcAft>
                <a:spcPts val="0"/>
              </a:spcAft>
              <a:buSzPts val="1200"/>
              <a:buChar char="•"/>
            </a:pPr>
            <a:r>
              <a:rPr lang="en-US" sz="1200"/>
              <a:t>The products have the </a:t>
            </a:r>
            <a:r>
              <a:rPr lang="en-US" sz="1200">
                <a:highlight>
                  <a:srgbClr val="00FF00"/>
                </a:highlight>
              </a:rPr>
              <a:t>same</a:t>
            </a:r>
            <a:r>
              <a:rPr lang="en-US" sz="1200"/>
              <a:t> manufacturer: MUKitchen		</a:t>
            </a:r>
            <a:endParaRPr sz="1200" b="1"/>
          </a:p>
          <a:p>
            <a:pPr marL="457200" lvl="0" indent="-304800" algn="l" rtl="0">
              <a:spcBef>
                <a:spcPts val="0"/>
              </a:spcBef>
              <a:spcAft>
                <a:spcPts val="0"/>
              </a:spcAft>
              <a:buSzPts val="1200"/>
              <a:buChar char="•"/>
            </a:pPr>
            <a:r>
              <a:rPr lang="en-US" sz="1200"/>
              <a:t>The products have the </a:t>
            </a:r>
            <a:r>
              <a:rPr lang="en-US" sz="1200">
                <a:highlight>
                  <a:srgbClr val="00FF00"/>
                </a:highlight>
              </a:rPr>
              <a:t>same</a:t>
            </a:r>
            <a:r>
              <a:rPr lang="en-US" sz="1200"/>
              <a:t> size: 12” x 12”				</a:t>
            </a:r>
            <a:endParaRPr sz="1200" b="1"/>
          </a:p>
          <a:p>
            <a:pPr marL="457200" lvl="0" indent="-304800" algn="l" rtl="0">
              <a:spcBef>
                <a:spcPts val="0"/>
              </a:spcBef>
              <a:spcAft>
                <a:spcPts val="0"/>
              </a:spcAft>
              <a:buSzPts val="1200"/>
              <a:buChar char="•"/>
            </a:pPr>
            <a:r>
              <a:rPr lang="en-US" sz="1200"/>
              <a:t>The products have the </a:t>
            </a:r>
            <a:r>
              <a:rPr lang="en-US" sz="1200">
                <a:highlight>
                  <a:srgbClr val="00FF00"/>
                </a:highlight>
              </a:rPr>
              <a:t>same</a:t>
            </a:r>
            <a:r>
              <a:rPr lang="en-US" sz="1200"/>
              <a:t> color: Sea Blue</a:t>
            </a:r>
            <a:endParaRPr sz="1200"/>
          </a:p>
          <a:p>
            <a:pPr marL="457200" lvl="0" indent="-304800" algn="l" rtl="0">
              <a:spcBef>
                <a:spcPts val="0"/>
              </a:spcBef>
              <a:spcAft>
                <a:spcPts val="0"/>
              </a:spcAft>
              <a:buSzPts val="1200"/>
              <a:buChar char="•"/>
            </a:pPr>
            <a:r>
              <a:rPr lang="en-US" sz="1200"/>
              <a:t>The products have </a:t>
            </a:r>
            <a:r>
              <a:rPr lang="en-US" sz="1200">
                <a:highlight>
                  <a:srgbClr val="FF0000"/>
                </a:highlight>
              </a:rPr>
              <a:t>different</a:t>
            </a:r>
            <a:r>
              <a:rPr lang="en-US" sz="1200"/>
              <a:t> quantities: Wayfair sells in quantity of 5 and competitor</a:t>
            </a:r>
            <a:endParaRPr sz="1200"/>
          </a:p>
          <a:p>
            <a:pPr marL="0" lvl="0" indent="0" algn="l" rtl="0">
              <a:spcBef>
                <a:spcPts val="0"/>
              </a:spcBef>
              <a:spcAft>
                <a:spcPts val="0"/>
              </a:spcAft>
              <a:buNone/>
            </a:pPr>
            <a:r>
              <a:rPr lang="en-US" sz="1200"/>
              <a:t>						        sells in quantity of 3</a:t>
            </a:r>
            <a:endParaRPr sz="1200"/>
          </a:p>
          <a:p>
            <a:pPr marL="0" lvl="0" indent="0" algn="l" rtl="0">
              <a:spcBef>
                <a:spcPts val="0"/>
              </a:spcBef>
              <a:spcAft>
                <a:spcPts val="0"/>
              </a:spcAft>
              <a:buClr>
                <a:schemeClr val="dk1"/>
              </a:buClr>
              <a:buSzPts val="1100"/>
              <a:buFont typeface="Arial"/>
              <a:buNone/>
            </a:pPr>
            <a:endParaRPr sz="1200" b="1"/>
          </a:p>
          <a:p>
            <a:pPr marL="0" marR="0" lvl="0" indent="0" algn="ctr" rtl="0">
              <a:spcBef>
                <a:spcPts val="0"/>
              </a:spcBef>
              <a:spcAft>
                <a:spcPts val="0"/>
              </a:spcAft>
              <a:buNone/>
            </a:pPr>
            <a:endParaRPr b="1"/>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marR="0" lvl="0" indent="0" algn="l" rtl="0">
              <a:spcBef>
                <a:spcPts val="0"/>
              </a:spcBef>
              <a:spcAft>
                <a:spcPts val="0"/>
              </a:spcAft>
              <a:buNone/>
            </a:pPr>
            <a:endParaRPr/>
          </a:p>
          <a:p>
            <a:pPr marL="0" lvl="0" indent="0" algn="ctr" rtl="0">
              <a:lnSpc>
                <a:spcPct val="115000"/>
              </a:lnSpc>
              <a:spcBef>
                <a:spcPts val="0"/>
              </a:spcBef>
              <a:spcAft>
                <a:spcPts val="0"/>
              </a:spcAft>
              <a:buNone/>
            </a:pPr>
            <a:endParaRPr sz="1800" b="1">
              <a:solidFill>
                <a:srgbClr val="434343"/>
              </a:solidFill>
              <a:latin typeface="Lato"/>
              <a:ea typeface="Lato"/>
              <a:cs typeface="Lato"/>
              <a:sym typeface="Lato"/>
            </a:endParaRPr>
          </a:p>
        </p:txBody>
      </p:sp>
      <p:pic>
        <p:nvPicPr>
          <p:cNvPr id="969" name="Google Shape;969;p81"/>
          <p:cNvPicPr preferRelativeResize="0"/>
          <p:nvPr/>
        </p:nvPicPr>
        <p:blipFill>
          <a:blip r:embed="rId3">
            <a:alphaModFix/>
          </a:blip>
          <a:stretch>
            <a:fillRect/>
          </a:stretch>
        </p:blipFill>
        <p:spPr>
          <a:xfrm>
            <a:off x="345175" y="4360875"/>
            <a:ext cx="6250450" cy="805250"/>
          </a:xfrm>
          <a:prstGeom prst="rect">
            <a:avLst/>
          </a:prstGeom>
          <a:noFill/>
          <a:ln>
            <a:noFill/>
          </a:ln>
        </p:spPr>
      </p:pic>
      <p:pic>
        <p:nvPicPr>
          <p:cNvPr id="970" name="Google Shape;970;p81"/>
          <p:cNvPicPr preferRelativeResize="0"/>
          <p:nvPr/>
        </p:nvPicPr>
        <p:blipFill>
          <a:blip r:embed="rId4">
            <a:alphaModFix/>
          </a:blip>
          <a:stretch>
            <a:fillRect/>
          </a:stretch>
        </p:blipFill>
        <p:spPr>
          <a:xfrm>
            <a:off x="6663975" y="1809499"/>
            <a:ext cx="5310374" cy="2352425"/>
          </a:xfrm>
          <a:prstGeom prst="rect">
            <a:avLst/>
          </a:prstGeom>
          <a:noFill/>
          <a:ln>
            <a:noFill/>
          </a:ln>
        </p:spPr>
      </p:pic>
      <p:pic>
        <p:nvPicPr>
          <p:cNvPr id="971" name="Google Shape;971;p81"/>
          <p:cNvPicPr preferRelativeResize="0"/>
          <p:nvPr/>
        </p:nvPicPr>
        <p:blipFill>
          <a:blip r:embed="rId5">
            <a:alphaModFix/>
          </a:blip>
          <a:stretch>
            <a:fillRect/>
          </a:stretch>
        </p:blipFill>
        <p:spPr>
          <a:xfrm>
            <a:off x="345175" y="1669371"/>
            <a:ext cx="6318800" cy="2531407"/>
          </a:xfrm>
          <a:prstGeom prst="rect">
            <a:avLst/>
          </a:prstGeom>
          <a:noFill/>
          <a:ln>
            <a:noFill/>
          </a:ln>
        </p:spPr>
      </p:pic>
      <p:sp>
        <p:nvSpPr>
          <p:cNvPr id="972" name="Google Shape;972;p81"/>
          <p:cNvSpPr/>
          <p:nvPr/>
        </p:nvSpPr>
        <p:spPr>
          <a:xfrm>
            <a:off x="381375" y="1728075"/>
            <a:ext cx="570000" cy="217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1"/>
          <p:cNvSpPr/>
          <p:nvPr/>
        </p:nvSpPr>
        <p:spPr>
          <a:xfrm>
            <a:off x="805225" y="1880475"/>
            <a:ext cx="380100" cy="2172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1"/>
          <p:cNvSpPr/>
          <p:nvPr/>
        </p:nvSpPr>
        <p:spPr>
          <a:xfrm>
            <a:off x="3536175" y="4846625"/>
            <a:ext cx="380100" cy="2172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1"/>
          <p:cNvSpPr/>
          <p:nvPr/>
        </p:nvSpPr>
        <p:spPr>
          <a:xfrm>
            <a:off x="10627975" y="1769075"/>
            <a:ext cx="627000" cy="2172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1"/>
          <p:cNvSpPr/>
          <p:nvPr/>
        </p:nvSpPr>
        <p:spPr>
          <a:xfrm>
            <a:off x="9279925" y="1911525"/>
            <a:ext cx="380100" cy="1551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1"/>
          <p:cNvSpPr/>
          <p:nvPr/>
        </p:nvSpPr>
        <p:spPr>
          <a:xfrm>
            <a:off x="11254975" y="1769075"/>
            <a:ext cx="325800" cy="217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1"/>
          <p:cNvSpPr/>
          <p:nvPr/>
        </p:nvSpPr>
        <p:spPr>
          <a:xfrm>
            <a:off x="9352300" y="2384300"/>
            <a:ext cx="380100" cy="2172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1"/>
          <p:cNvSpPr/>
          <p:nvPr/>
        </p:nvSpPr>
        <p:spPr>
          <a:xfrm>
            <a:off x="4881425" y="2601500"/>
            <a:ext cx="380100" cy="2172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1"/>
          <p:cNvSpPr txBox="1"/>
          <p:nvPr/>
        </p:nvSpPr>
        <p:spPr>
          <a:xfrm>
            <a:off x="6948713" y="5247550"/>
            <a:ext cx="474090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t>We would conclude that these are not an exact match</a:t>
            </a:r>
            <a:endParaRPr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82"/>
          <p:cNvSpPr txBox="1">
            <a:spLocks noGrp="1"/>
          </p:cNvSpPr>
          <p:nvPr>
            <p:ph type="title"/>
          </p:nvPr>
        </p:nvSpPr>
        <p:spPr>
          <a:xfrm>
            <a:off x="701038" y="4846638"/>
            <a:ext cx="10769599" cy="63976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600"/>
              <a:buFont typeface="Arial"/>
              <a:buNone/>
            </a:pPr>
            <a:r>
              <a:rPr lang="en-US" sz="3600" b="0" i="0" u="none" strike="noStrike" cap="none">
                <a:solidFill>
                  <a:schemeClr val="dk1"/>
                </a:solidFill>
                <a:latin typeface="Arial"/>
                <a:ea typeface="Arial"/>
                <a:cs typeface="Arial"/>
                <a:sym typeface="Arial"/>
              </a:rPr>
              <a:t>Tips and Tricks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0"/>
          <p:cNvSpPr txBox="1">
            <a:spLocks noGrp="1"/>
          </p:cNvSpPr>
          <p:nvPr>
            <p:ph type="title"/>
          </p:nvPr>
        </p:nvSpPr>
        <p:spPr>
          <a:xfrm>
            <a:off x="1389167" y="152400"/>
            <a:ext cx="10176000" cy="63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Matching Definition</a:t>
            </a:r>
            <a:endParaRPr/>
          </a:p>
        </p:txBody>
      </p:sp>
      <p:sp>
        <p:nvSpPr>
          <p:cNvPr id="717" name="Google Shape;717;p60"/>
          <p:cNvSpPr txBox="1">
            <a:spLocks noGrp="1"/>
          </p:cNvSpPr>
          <p:nvPr>
            <p:ph type="body" idx="1"/>
          </p:nvPr>
        </p:nvSpPr>
        <p:spPr>
          <a:xfrm>
            <a:off x="1389167" y="1161181"/>
            <a:ext cx="10176000" cy="4953000"/>
          </a:xfrm>
          <a:prstGeom prst="rect">
            <a:avLst/>
          </a:prstGeom>
        </p:spPr>
        <p:txBody>
          <a:bodyPr spcFirstLastPara="1" wrap="square" lIns="91425" tIns="45700" rIns="91425" bIns="45700" anchor="t" anchorCtr="0">
            <a:noAutofit/>
          </a:bodyPr>
          <a:lstStyle/>
          <a:p>
            <a:pPr marL="0" lvl="0" indent="0" algn="l" rtl="0">
              <a:spcBef>
                <a:spcPts val="320"/>
              </a:spcBef>
              <a:spcAft>
                <a:spcPts val="0"/>
              </a:spcAft>
              <a:buNone/>
            </a:pPr>
            <a:r>
              <a:rPr lang="en-US"/>
              <a:t>The purpose of this tool is to identify if two products are or are not a match.  Two products are a match if they’re exactly the same. That means they:</a:t>
            </a:r>
            <a:endParaRPr/>
          </a:p>
          <a:p>
            <a:pPr marL="0" lvl="0" indent="0" algn="l" rtl="0">
              <a:spcBef>
                <a:spcPts val="0"/>
              </a:spcBef>
              <a:spcAft>
                <a:spcPts val="0"/>
              </a:spcAft>
              <a:buClr>
                <a:schemeClr val="dk1"/>
              </a:buClr>
              <a:buSzPts val="1100"/>
              <a:buFont typeface="Arial"/>
              <a:buNone/>
            </a:pPr>
            <a:endParaRPr sz="1400"/>
          </a:p>
          <a:p>
            <a:pPr marL="457200" lvl="0" indent="-317500" algn="l" rtl="0">
              <a:spcBef>
                <a:spcPts val="0"/>
              </a:spcBef>
              <a:spcAft>
                <a:spcPts val="0"/>
              </a:spcAft>
              <a:buSzPts val="1400"/>
              <a:buFont typeface="Lato"/>
              <a:buChar char="●"/>
            </a:pPr>
            <a:r>
              <a:rPr lang="en-US" sz="1400"/>
              <a:t>Are the same item</a:t>
            </a:r>
            <a:endParaRPr sz="1400"/>
          </a:p>
          <a:p>
            <a:pPr marL="457200" lvl="0" indent="-317500" algn="l" rtl="0">
              <a:spcBef>
                <a:spcPts val="0"/>
              </a:spcBef>
              <a:spcAft>
                <a:spcPts val="0"/>
              </a:spcAft>
              <a:buSzPts val="1400"/>
              <a:buFont typeface="Lato"/>
              <a:buChar char="●"/>
            </a:pPr>
            <a:r>
              <a:rPr lang="en-US" sz="1400"/>
              <a:t>Are the same size</a:t>
            </a:r>
            <a:endParaRPr sz="1400"/>
          </a:p>
          <a:p>
            <a:pPr marL="914400" lvl="1" indent="-317500" algn="l" rtl="0">
              <a:spcBef>
                <a:spcPts val="0"/>
              </a:spcBef>
              <a:spcAft>
                <a:spcPts val="0"/>
              </a:spcAft>
              <a:buSzPts val="1400"/>
              <a:buFont typeface="Lato"/>
              <a:buChar char="○"/>
            </a:pPr>
            <a:r>
              <a:rPr lang="en-US" sz="1400"/>
              <a:t>Some items come in many sizes, like rugs or beds. They must be the same size to be a match, like two queen beds or two 3’ x 5’ rugs.</a:t>
            </a:r>
            <a:endParaRPr sz="1400"/>
          </a:p>
          <a:p>
            <a:pPr marL="457200" lvl="0" indent="-317500" algn="l" rtl="0">
              <a:spcBef>
                <a:spcPts val="0"/>
              </a:spcBef>
              <a:spcAft>
                <a:spcPts val="0"/>
              </a:spcAft>
              <a:buSzPts val="1400"/>
              <a:buFont typeface="Lato"/>
              <a:buChar char="●"/>
            </a:pPr>
            <a:r>
              <a:rPr lang="en-US" sz="1400"/>
              <a:t>Have the same color or finish</a:t>
            </a:r>
            <a:endParaRPr sz="1400"/>
          </a:p>
          <a:p>
            <a:pPr marL="914400" lvl="1" indent="-317500" algn="l" rtl="0">
              <a:spcBef>
                <a:spcPts val="0"/>
              </a:spcBef>
              <a:spcAft>
                <a:spcPts val="0"/>
              </a:spcAft>
              <a:buSzPts val="1400"/>
              <a:buFont typeface="Lato"/>
              <a:buChar char="○"/>
            </a:pPr>
            <a:r>
              <a:rPr lang="en-US" sz="1400"/>
              <a:t>Other items come in different colors, like a chair that comes in both red and blue. The two items must be the same color to be a match: you can match the red chair to the red chair or the blue chair to the blue chair, but you cannot match the red chair to the blue chair.</a:t>
            </a:r>
            <a:endParaRPr sz="1400"/>
          </a:p>
          <a:p>
            <a:pPr marL="457200" lvl="0" indent="-317500" algn="l" rtl="0">
              <a:spcBef>
                <a:spcPts val="0"/>
              </a:spcBef>
              <a:spcAft>
                <a:spcPts val="0"/>
              </a:spcAft>
              <a:buSzPts val="1400"/>
              <a:buFont typeface="Lato"/>
              <a:buChar char="●"/>
            </a:pPr>
            <a:r>
              <a:rPr lang="en-US" sz="1400"/>
              <a:t>Are made by the same manufacturer</a:t>
            </a:r>
            <a:endParaRPr sz="1400"/>
          </a:p>
          <a:p>
            <a:pPr marL="914400" lvl="1" indent="-317500" algn="l" rtl="0">
              <a:spcBef>
                <a:spcPts val="0"/>
              </a:spcBef>
              <a:spcAft>
                <a:spcPts val="0"/>
              </a:spcAft>
              <a:buSzPts val="1400"/>
              <a:buFont typeface="Lato"/>
              <a:buChar char="○"/>
            </a:pPr>
            <a:r>
              <a:rPr lang="en-US" sz="1400"/>
              <a:t>Sometimes Wayfair or the competitor will change the manufacturer name, so be careful! If the manufacturer names are different but all the other information looks good, the items can still be matched.</a:t>
            </a:r>
            <a:endParaRPr sz="1400"/>
          </a:p>
          <a:p>
            <a:pPr marL="457200" lvl="0" indent="-317500" algn="l" rtl="0">
              <a:spcBef>
                <a:spcPts val="0"/>
              </a:spcBef>
              <a:spcAft>
                <a:spcPts val="0"/>
              </a:spcAft>
              <a:buSzPts val="1400"/>
              <a:buFont typeface="Lato"/>
              <a:buChar char="●"/>
            </a:pPr>
            <a:r>
              <a:rPr lang="en-US" sz="1400"/>
              <a:t>Are sold in the same quantity</a:t>
            </a:r>
            <a:endParaRPr sz="1400"/>
          </a:p>
          <a:p>
            <a:pPr marL="914400" lvl="1" indent="-317500" algn="l" rtl="0">
              <a:spcBef>
                <a:spcPts val="0"/>
              </a:spcBef>
              <a:spcAft>
                <a:spcPts val="0"/>
              </a:spcAft>
              <a:buSzPts val="1400"/>
              <a:buFont typeface="Lato"/>
              <a:buChar char="○"/>
            </a:pPr>
            <a:r>
              <a:rPr lang="en-US" sz="1400"/>
              <a:t>Some items, like cups or bar stools, can be sold in different quantities like a set of 4 mugs or a set of 2 barstools. For two items to be a match, they must be sold in the same quantity. You can match a set of 4 mugs to a set of 4 mugs, but you cannot match 1 mug to a set of 4 mugs even if they’re the same item.</a:t>
            </a:r>
            <a:endParaRPr sz="1400"/>
          </a:p>
          <a:p>
            <a:pPr marL="1371600" lvl="2" indent="-317500" algn="l" rtl="0">
              <a:spcBef>
                <a:spcPts val="0"/>
              </a:spcBef>
              <a:spcAft>
                <a:spcPts val="0"/>
              </a:spcAft>
              <a:buSzPts val="1400"/>
              <a:buFont typeface="Lato"/>
              <a:buChar char="■"/>
            </a:pPr>
            <a:r>
              <a:rPr lang="en-US" sz="1400"/>
              <a:t>If a Wayfair item is sold in sets, it will say so in the Quantity menu on the product page. You can also check the specifications for set quantity.</a:t>
            </a:r>
            <a:endParaRPr sz="1400"/>
          </a:p>
          <a:p>
            <a:pPr marL="1371600" lvl="2" indent="-317500" algn="l" rtl="0">
              <a:spcBef>
                <a:spcPts val="0"/>
              </a:spcBef>
              <a:spcAft>
                <a:spcPts val="0"/>
              </a:spcAft>
              <a:buSzPts val="1400"/>
              <a:buFont typeface="Lato"/>
              <a:buChar char="■"/>
            </a:pPr>
            <a:r>
              <a:rPr lang="en-US" sz="1400"/>
              <a:t>If an Amazon item is sold in sets, it will say so in the product name.</a:t>
            </a:r>
            <a:br>
              <a:rPr lang="en-US" sz="1400"/>
            </a:br>
            <a:endParaRPr sz="1400">
              <a:latin typeface="Lato"/>
              <a:ea typeface="Lato"/>
              <a:cs typeface="Lato"/>
              <a:sym typeface="Lato"/>
            </a:endParaRPr>
          </a:p>
          <a:p>
            <a:pPr marL="0" lvl="0" indent="0" algn="l" rtl="0">
              <a:spcBef>
                <a:spcPts val="320"/>
              </a:spcBef>
              <a:spcAft>
                <a:spcPts val="0"/>
              </a:spcAft>
              <a:buNone/>
            </a:pP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83"/>
          <p:cNvSpPr txBox="1">
            <a:spLocks noGrp="1"/>
          </p:cNvSpPr>
          <p:nvPr>
            <p:ph type="title"/>
          </p:nvPr>
        </p:nvSpPr>
        <p:spPr>
          <a:xfrm>
            <a:off x="914401" y="109728"/>
            <a:ext cx="10779534"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Matching Tool Tips</a:t>
            </a:r>
            <a:endParaRPr sz="2800" b="0" i="0" u="none" strike="noStrike" cap="none">
              <a:solidFill>
                <a:schemeClr val="lt1"/>
              </a:solidFill>
              <a:latin typeface="Arial"/>
              <a:ea typeface="Arial"/>
              <a:cs typeface="Arial"/>
              <a:sym typeface="Arial"/>
            </a:endParaRPr>
          </a:p>
        </p:txBody>
      </p:sp>
      <p:sp>
        <p:nvSpPr>
          <p:cNvPr id="995" name="Google Shape;995;p83"/>
          <p:cNvSpPr txBox="1">
            <a:spLocks noGrp="1"/>
          </p:cNvSpPr>
          <p:nvPr>
            <p:ph type="body" idx="1"/>
          </p:nvPr>
        </p:nvSpPr>
        <p:spPr>
          <a:xfrm>
            <a:off x="914400" y="1295400"/>
            <a:ext cx="10779600" cy="4811700"/>
          </a:xfrm>
          <a:prstGeom prst="rect">
            <a:avLst/>
          </a:prstGeom>
          <a:noFill/>
          <a:ln>
            <a:noFill/>
          </a:ln>
        </p:spPr>
        <p:txBody>
          <a:bodyPr spcFirstLastPara="1" wrap="square" lIns="91425" tIns="45700" rIns="91425" bIns="45700" anchor="t" anchorCtr="0">
            <a:noAutofit/>
          </a:bodyPr>
          <a:lstStyle/>
          <a:p>
            <a:pPr marL="342900" lvl="0" indent="-317500" algn="l" rtl="0">
              <a:spcBef>
                <a:spcPts val="0"/>
              </a:spcBef>
              <a:spcAft>
                <a:spcPts val="0"/>
              </a:spcAft>
              <a:buClr>
                <a:schemeClr val="dk1"/>
              </a:buClr>
              <a:buSzPts val="1200"/>
              <a:buFont typeface="Arial"/>
              <a:buChar char="•"/>
            </a:pPr>
            <a:r>
              <a:rPr lang="en-US" sz="1200" b="1" dirty="0"/>
              <a:t>In order for two products to  be a match, all of the product option information about them must match.  For example, think of a rug that has options for color (green or brown) and size (3’ x 5’ or 5’ x 8’). In order for those items to match, all options must be the </a:t>
            </a:r>
            <a:r>
              <a:rPr lang="en-US" sz="1200" b="1" dirty="0" err="1"/>
              <a:t>same.You</a:t>
            </a:r>
            <a:r>
              <a:rPr lang="en-US" sz="1200" b="1" dirty="0"/>
              <a:t> can match the green 3’ x 5’ rug to the green 3’ x 5’ rug, and you can match the brown 5’ x 8’ rug to the brown 5’ x 8’ rug. You cannot match the green 3’ x 5’ rug to the brown 3’ x 5’ rug because those are different items.</a:t>
            </a:r>
            <a:endParaRPr sz="1200" dirty="0"/>
          </a:p>
          <a:p>
            <a:pPr marL="342900" marR="0" lvl="0" indent="0" algn="l" rtl="0">
              <a:spcBef>
                <a:spcPts val="0"/>
              </a:spcBef>
              <a:spcAft>
                <a:spcPts val="0"/>
              </a:spcAft>
              <a:buNone/>
            </a:pPr>
            <a:endParaRPr sz="1200" dirty="0"/>
          </a:p>
          <a:p>
            <a:pPr marL="342900" marR="0" lvl="0" indent="-317500" algn="l" rtl="0">
              <a:spcBef>
                <a:spcPts val="0"/>
              </a:spcBef>
              <a:spcAft>
                <a:spcPts val="0"/>
              </a:spcAft>
              <a:buClr>
                <a:schemeClr val="dk1"/>
              </a:buClr>
              <a:buSzPts val="1200"/>
              <a:buFont typeface="Arial"/>
              <a:buChar char="•"/>
            </a:pPr>
            <a:r>
              <a:rPr lang="en-US" sz="1200" b="1" dirty="0"/>
              <a:t>Take your time to make good decisions</a:t>
            </a:r>
            <a:r>
              <a:rPr lang="en-US" sz="1200" dirty="0"/>
              <a:t>-- we want to make sure we are making correct matching decisions rather than getting through decisions as fast as possible</a:t>
            </a:r>
            <a:endParaRPr sz="1200" dirty="0"/>
          </a:p>
          <a:p>
            <a:pPr marL="342900" marR="0" lvl="0" indent="0" algn="l" rtl="0">
              <a:spcBef>
                <a:spcPts val="0"/>
              </a:spcBef>
              <a:spcAft>
                <a:spcPts val="0"/>
              </a:spcAft>
              <a:buNone/>
            </a:pPr>
            <a:endParaRPr sz="1200" dirty="0"/>
          </a:p>
          <a:p>
            <a:pPr marL="342900" lvl="0" indent="-317500" algn="l" rtl="0">
              <a:spcBef>
                <a:spcPts val="0"/>
              </a:spcBef>
              <a:spcAft>
                <a:spcPts val="0"/>
              </a:spcAft>
              <a:buSzPts val="1200"/>
              <a:buChar char="•"/>
            </a:pPr>
            <a:r>
              <a:rPr lang="en-US" sz="1200" dirty="0"/>
              <a:t>Product colors may not be called the same thing on Wayfair as they are on a competitor site.  If the colors are not named the same, but appear to look the same in images, these can be considered a match.  For example, if the Wayfair product color is called “cherry”, but the competitor only has a color option called “red”, if the images of those colors look the same, we will consider them a match.</a:t>
            </a:r>
            <a:endParaRPr sz="1200" dirty="0"/>
          </a:p>
          <a:p>
            <a:pPr marL="0" marR="0" lvl="0" indent="0" algn="l" rtl="0">
              <a:spcBef>
                <a:spcPts val="0"/>
              </a:spcBef>
              <a:spcAft>
                <a:spcPts val="0"/>
              </a:spcAft>
              <a:buNone/>
            </a:pPr>
            <a:endParaRPr sz="1200" dirty="0"/>
          </a:p>
          <a:p>
            <a:pPr marL="342900" lvl="0" indent="-317500" algn="l" rtl="0">
              <a:spcBef>
                <a:spcPts val="0"/>
              </a:spcBef>
              <a:spcAft>
                <a:spcPts val="0"/>
              </a:spcAft>
              <a:buClr>
                <a:schemeClr val="dk1"/>
              </a:buClr>
              <a:buSzPts val="1200"/>
              <a:buFont typeface="Arial"/>
              <a:buChar char="•"/>
            </a:pPr>
            <a:r>
              <a:rPr lang="en-US" sz="1200" dirty="0"/>
              <a:t>If two items have exactly the same photos, they’re most likely a match.  If the photos are different but still show the same item, these are probably a match.</a:t>
            </a:r>
            <a:endParaRPr sz="1200" dirty="0"/>
          </a:p>
          <a:p>
            <a:pPr marL="342900" lvl="0" indent="0" algn="l" rtl="0">
              <a:spcBef>
                <a:spcPts val="0"/>
              </a:spcBef>
              <a:spcAft>
                <a:spcPts val="0"/>
              </a:spcAft>
              <a:buClr>
                <a:srgbClr val="000000"/>
              </a:buClr>
              <a:buSzPts val="1100"/>
              <a:buFont typeface="Arial"/>
              <a:buNone/>
            </a:pPr>
            <a:endParaRPr sz="1200" dirty="0"/>
          </a:p>
          <a:p>
            <a:pPr marL="342900" lvl="0" indent="-317500" algn="l" rtl="0">
              <a:spcBef>
                <a:spcPts val="0"/>
              </a:spcBef>
              <a:spcAft>
                <a:spcPts val="0"/>
              </a:spcAft>
              <a:buClr>
                <a:schemeClr val="dk1"/>
              </a:buClr>
              <a:buSzPts val="1200"/>
              <a:buFont typeface="Arial"/>
              <a:buChar char="•"/>
            </a:pPr>
            <a:r>
              <a:rPr lang="en-US" sz="1200" dirty="0"/>
              <a:t>If two items have exactly the same name, they’re likely to be a match.  However, some competitors change the names of items, so two products can be a match without having the same name</a:t>
            </a:r>
            <a:endParaRPr sz="1200" dirty="0"/>
          </a:p>
          <a:p>
            <a:pPr marL="0" marR="0" lvl="0" indent="0" algn="l" rtl="0">
              <a:spcBef>
                <a:spcPts val="320"/>
              </a:spcBef>
              <a:spcAft>
                <a:spcPts val="0"/>
              </a:spcAft>
              <a:buNone/>
            </a:pPr>
            <a:endParaRPr dirty="0"/>
          </a:p>
          <a:p>
            <a:pPr marL="342900" marR="0" lvl="0" indent="-241300" algn="l" rtl="0">
              <a:spcBef>
                <a:spcPts val="32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84"/>
          <p:cNvSpPr txBox="1">
            <a:spLocks noGrp="1"/>
          </p:cNvSpPr>
          <p:nvPr>
            <p:ph type="title"/>
          </p:nvPr>
        </p:nvSpPr>
        <p:spPr>
          <a:xfrm>
            <a:off x="914401" y="109728"/>
            <a:ext cx="1077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Matching Tool Tips</a:t>
            </a:r>
            <a:endParaRPr sz="2800" b="0" i="0" u="none" strike="noStrike" cap="none">
              <a:solidFill>
                <a:schemeClr val="lt1"/>
              </a:solidFill>
              <a:latin typeface="Arial"/>
              <a:ea typeface="Arial"/>
              <a:cs typeface="Arial"/>
              <a:sym typeface="Arial"/>
            </a:endParaRPr>
          </a:p>
        </p:txBody>
      </p:sp>
      <p:sp>
        <p:nvSpPr>
          <p:cNvPr id="1005" name="Google Shape;1005;p84"/>
          <p:cNvSpPr txBox="1">
            <a:spLocks noGrp="1"/>
          </p:cNvSpPr>
          <p:nvPr>
            <p:ph type="body" idx="1"/>
          </p:nvPr>
        </p:nvSpPr>
        <p:spPr>
          <a:xfrm>
            <a:off x="914400" y="1295400"/>
            <a:ext cx="10779600" cy="4811700"/>
          </a:xfrm>
          <a:prstGeom prst="rect">
            <a:avLst/>
          </a:prstGeom>
          <a:noFill/>
          <a:ln>
            <a:noFill/>
          </a:ln>
        </p:spPr>
        <p:txBody>
          <a:bodyPr spcFirstLastPara="1" wrap="square" lIns="91425" tIns="45700" rIns="91425" bIns="45700" anchor="t" anchorCtr="0">
            <a:noAutofit/>
          </a:bodyPr>
          <a:lstStyle/>
          <a:p>
            <a:pPr marL="342900" marR="0" lvl="0" indent="-317500" algn="l" rtl="0">
              <a:spcBef>
                <a:spcPts val="0"/>
              </a:spcBef>
              <a:spcAft>
                <a:spcPts val="0"/>
              </a:spcAft>
              <a:buClr>
                <a:schemeClr val="dk1"/>
              </a:buClr>
              <a:buSzPts val="1200"/>
              <a:buFont typeface="Arial"/>
              <a:buChar char="•"/>
            </a:pPr>
            <a:r>
              <a:rPr lang="en-US" sz="1200" dirty="0"/>
              <a:t>One of the areas you will examine is product dimensions.  Please use the following tips and tricks when comparing Wayfair and competitor dimensions:</a:t>
            </a:r>
            <a:endParaRPr sz="1200" dirty="0"/>
          </a:p>
          <a:p>
            <a:pPr marL="800100" marR="0" lvl="1" indent="-317500" algn="l" rtl="0">
              <a:spcBef>
                <a:spcPts val="0"/>
              </a:spcBef>
              <a:spcAft>
                <a:spcPts val="0"/>
              </a:spcAft>
              <a:buClr>
                <a:schemeClr val="dk1"/>
              </a:buClr>
              <a:buSzPts val="1200"/>
              <a:buFont typeface="Merriweather Sans"/>
              <a:buChar char="-"/>
            </a:pPr>
            <a:r>
              <a:rPr lang="en-US" sz="1200" dirty="0"/>
              <a:t>In the US, “ means inches, and ‘ means feet.  For example, if width is listed as 13”, that means it is 13 inches.  If the height is listed as 9’, that means 9 feet.  And if the length is listed as 2’3”, that means 2 feet and 3 inches</a:t>
            </a:r>
            <a:endParaRPr sz="1200" dirty="0"/>
          </a:p>
          <a:p>
            <a:pPr marL="800100" marR="0" lvl="1" indent="-317500" algn="l" rtl="0">
              <a:spcBef>
                <a:spcPts val="0"/>
              </a:spcBef>
              <a:spcAft>
                <a:spcPts val="0"/>
              </a:spcAft>
              <a:buClr>
                <a:schemeClr val="dk1"/>
              </a:buClr>
              <a:buSzPts val="1200"/>
              <a:buFont typeface="Merriweather Sans"/>
              <a:buChar char="-"/>
            </a:pPr>
            <a:r>
              <a:rPr lang="en-US" sz="1200" dirty="0"/>
              <a:t>Dimensions may not always match exactly on Wayfair and a competitor site.  </a:t>
            </a:r>
            <a:r>
              <a:rPr lang="en-US" sz="1200" b="1" dirty="0"/>
              <a:t>Dimensions within 1 inch of measurement should be considered a match</a:t>
            </a:r>
            <a:r>
              <a:rPr lang="en-US" sz="1200" dirty="0"/>
              <a:t> because Wayfair or the competitor may be rounding.  For example, if a competitor lists the width of their product as 12.3” and Wayfair lists it as 13”, we would consider these widths to match.</a:t>
            </a:r>
            <a:endParaRPr sz="1200" dirty="0"/>
          </a:p>
          <a:p>
            <a:pPr marL="800100" marR="0" lvl="1" indent="-317500" algn="l" rtl="0">
              <a:spcBef>
                <a:spcPts val="0"/>
              </a:spcBef>
              <a:spcAft>
                <a:spcPts val="0"/>
              </a:spcAft>
              <a:buClr>
                <a:schemeClr val="dk1"/>
              </a:buClr>
              <a:buSzPts val="1200"/>
              <a:buFont typeface="Merriweather Sans"/>
              <a:buChar char="-"/>
            </a:pPr>
            <a:r>
              <a:rPr lang="en-US" sz="1200" dirty="0"/>
              <a:t>Dimensions may be listed differently on a competitor website than they are on Wayfair:</a:t>
            </a:r>
            <a:endParaRPr sz="1200" dirty="0"/>
          </a:p>
          <a:p>
            <a:pPr marL="1143000" marR="0" lvl="2" indent="-203200" algn="l" rtl="0">
              <a:spcBef>
                <a:spcPts val="0"/>
              </a:spcBef>
              <a:spcAft>
                <a:spcPts val="0"/>
              </a:spcAft>
              <a:buSzPts val="1200"/>
              <a:buChar char="◦"/>
            </a:pPr>
            <a:r>
              <a:rPr lang="en-US" sz="1200" b="1" dirty="0"/>
              <a:t>Decimal vs. Fractions:  Product can be a match even if dimensions are listed as a decimal on a competitor and a fraction on Wayfair. </a:t>
            </a:r>
            <a:r>
              <a:rPr lang="en-US" sz="1200" dirty="0"/>
              <a:t> For example, Wayfair may list that the length of a product is 8.8” and the competitor lists is as 8-13/16”.  We will want to convert the length the competitor lists in fractions to a decimal so that we can compare it to the length listed on Wayfair.  To do this, we have our 8 inches + 13/16 inches.  13/16 is 0.8, so we see that the competitor length equals 8.8”, and equals what is listed on Wayfair.</a:t>
            </a:r>
            <a:endParaRPr sz="1200" dirty="0"/>
          </a:p>
          <a:p>
            <a:pPr marL="1143000" marR="0" lvl="2" indent="-203200" algn="l" rtl="0">
              <a:spcBef>
                <a:spcPts val="0"/>
              </a:spcBef>
              <a:spcAft>
                <a:spcPts val="0"/>
              </a:spcAft>
              <a:buSzPts val="1200"/>
              <a:buChar char="◦"/>
            </a:pPr>
            <a:r>
              <a:rPr lang="en-US" sz="1200" b="1" dirty="0"/>
              <a:t>Dimensional Unit: Some competitors may enter their dimensions in millimeters (mm) or centimeters (cm) while we list them in inches.</a:t>
            </a:r>
            <a:r>
              <a:rPr lang="en-US" sz="1200" dirty="0"/>
              <a:t>  If this is the case, we will want to convert the measurements so that both Wayfair and the competitor are in the same unit before comparing.  You can use the following websites to convert the units:</a:t>
            </a:r>
            <a:endParaRPr sz="1200" dirty="0"/>
          </a:p>
          <a:p>
            <a:pPr marL="1714500" marR="0" lvl="3" indent="-317500" algn="l" rtl="0">
              <a:spcBef>
                <a:spcPts val="0"/>
              </a:spcBef>
              <a:spcAft>
                <a:spcPts val="0"/>
              </a:spcAft>
              <a:buSzPts val="1200"/>
              <a:buChar char="&gt;"/>
            </a:pPr>
            <a:r>
              <a:rPr lang="en-US" sz="1200" u="sng" dirty="0">
                <a:solidFill>
                  <a:schemeClr val="hlink"/>
                </a:solidFill>
                <a:hlinkClick r:id="rId3"/>
              </a:rPr>
              <a:t>Millimeter to Inches</a:t>
            </a:r>
            <a:endParaRPr sz="1200" dirty="0"/>
          </a:p>
          <a:p>
            <a:pPr marL="1714500" marR="0" lvl="3" indent="-317500" algn="l" rtl="0">
              <a:spcBef>
                <a:spcPts val="0"/>
              </a:spcBef>
              <a:spcAft>
                <a:spcPts val="0"/>
              </a:spcAft>
              <a:buSzPts val="1200"/>
              <a:buChar char="&gt;"/>
            </a:pPr>
            <a:r>
              <a:rPr lang="en-US" sz="1200" u="sng" dirty="0">
                <a:solidFill>
                  <a:schemeClr val="hlink"/>
                </a:solidFill>
                <a:hlinkClick r:id="rId4"/>
              </a:rPr>
              <a:t>Centimeters to Inches</a:t>
            </a:r>
            <a:endParaRPr sz="1200" dirty="0"/>
          </a:p>
          <a:p>
            <a:pPr marL="1143000" marR="0" lvl="2" indent="-203200" algn="l" rtl="0">
              <a:spcBef>
                <a:spcPts val="0"/>
              </a:spcBef>
              <a:spcAft>
                <a:spcPts val="0"/>
              </a:spcAft>
              <a:buSzPts val="1200"/>
              <a:buChar char="◦"/>
            </a:pPr>
            <a:r>
              <a:rPr lang="en-US" sz="1200" b="1" dirty="0"/>
              <a:t>Inches vs. Feet and Inches combination: Wayfair may list dimensions in combined feet (‘) and inches (“), but competitor may list dimensions only in inches.  </a:t>
            </a:r>
            <a:r>
              <a:rPr lang="en-US" sz="1200" dirty="0"/>
              <a:t>Again, we will want to convert the measurements so that both Wayfair and the competitor are in the same format.  Since 12 inches are in a foot, we can convert the dimensions so that both are listed only in inches, and compare if the measurements are a match.  For example, if Wayfair lists that the length of a product is 1’6”, or 1 foot 6 inches, and the competitor lists the length as 18”, we can convert Wayfair’s length knowing that 1 foot is 12 inches, to see that both lengths are equal to 18 inches</a:t>
            </a:r>
            <a:endParaRPr sz="1200" dirty="0"/>
          </a:p>
          <a:p>
            <a:pPr marL="0" marR="0" lvl="0" indent="0" algn="l" rtl="0">
              <a:spcBef>
                <a:spcPts val="320"/>
              </a:spcBef>
              <a:spcAft>
                <a:spcPts val="0"/>
              </a:spcAft>
              <a:buNone/>
            </a:pPr>
            <a:endParaRPr dirty="0"/>
          </a:p>
          <a:p>
            <a:pPr marL="342900" marR="0" lvl="0" indent="-241300" algn="l" rtl="0">
              <a:spcBef>
                <a:spcPts val="32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66"/>
          <p:cNvSpPr txBox="1">
            <a:spLocks noGrp="1"/>
          </p:cNvSpPr>
          <p:nvPr>
            <p:ph type="title"/>
          </p:nvPr>
        </p:nvSpPr>
        <p:spPr>
          <a:xfrm>
            <a:off x="990601" y="4876800"/>
            <a:ext cx="9030300" cy="639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400"/>
              <a:buFont typeface="Arial"/>
              <a:buNone/>
            </a:pPr>
            <a:r>
              <a:rPr lang="en-US" sz="3400"/>
              <a:t>Review: What is a match?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67"/>
          <p:cNvSpPr txBox="1">
            <a:spLocks noGrp="1"/>
          </p:cNvSpPr>
          <p:nvPr>
            <p:ph type="title"/>
          </p:nvPr>
        </p:nvSpPr>
        <p:spPr>
          <a:xfrm>
            <a:off x="914401" y="109728"/>
            <a:ext cx="1077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What is a match?</a:t>
            </a:r>
            <a:endParaRPr sz="2800" b="0" i="0" u="none" strike="noStrike" cap="none">
              <a:solidFill>
                <a:schemeClr val="lt1"/>
              </a:solidFill>
              <a:latin typeface="Arial"/>
              <a:ea typeface="Arial"/>
              <a:cs typeface="Arial"/>
              <a:sym typeface="Arial"/>
            </a:endParaRPr>
          </a:p>
        </p:txBody>
      </p:sp>
      <p:sp>
        <p:nvSpPr>
          <p:cNvPr id="787" name="Google Shape;787;p67"/>
          <p:cNvSpPr txBox="1">
            <a:spLocks noGrp="1"/>
          </p:cNvSpPr>
          <p:nvPr>
            <p:ph type="body" idx="1"/>
          </p:nvPr>
        </p:nvSpPr>
        <p:spPr>
          <a:xfrm>
            <a:off x="579650" y="1140900"/>
            <a:ext cx="10779600" cy="4811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900">
                <a:solidFill>
                  <a:srgbClr val="434343"/>
                </a:solidFill>
                <a:latin typeface="Lato"/>
                <a:ea typeface="Lato"/>
                <a:cs typeface="Lato"/>
                <a:sym typeface="Lato"/>
              </a:rPr>
              <a:t>Two products are a match if they’re </a:t>
            </a:r>
            <a:r>
              <a:rPr lang="en-US" sz="900" b="1">
                <a:solidFill>
                  <a:srgbClr val="434343"/>
                </a:solidFill>
                <a:latin typeface="Lato"/>
                <a:ea typeface="Lato"/>
                <a:cs typeface="Lato"/>
                <a:sym typeface="Lato"/>
              </a:rPr>
              <a:t>exactly </a:t>
            </a:r>
            <a:r>
              <a:rPr lang="en-US" sz="900">
                <a:solidFill>
                  <a:srgbClr val="434343"/>
                </a:solidFill>
                <a:latin typeface="Lato"/>
                <a:ea typeface="Lato"/>
                <a:cs typeface="Lato"/>
                <a:sym typeface="Lato"/>
              </a:rPr>
              <a:t>the same. That means they:</a:t>
            </a:r>
            <a:endParaRPr sz="900">
              <a:solidFill>
                <a:srgbClr val="434343"/>
              </a:solidFill>
              <a:latin typeface="Lato"/>
              <a:ea typeface="Lato"/>
              <a:cs typeface="Lato"/>
              <a:sym typeface="Lato"/>
            </a:endParaRPr>
          </a:p>
          <a:p>
            <a:pPr marL="457200" lvl="0" indent="-285750" algn="l" rtl="0">
              <a:lnSpc>
                <a:spcPct val="115000"/>
              </a:lnSpc>
              <a:spcBef>
                <a:spcPts val="0"/>
              </a:spcBef>
              <a:spcAft>
                <a:spcPts val="0"/>
              </a:spcAft>
              <a:buClr>
                <a:srgbClr val="434343"/>
              </a:buClr>
              <a:buSzPts val="900"/>
              <a:buFont typeface="Lato"/>
              <a:buChar char="●"/>
            </a:pPr>
            <a:r>
              <a:rPr lang="en-US" sz="900">
                <a:solidFill>
                  <a:srgbClr val="434343"/>
                </a:solidFill>
                <a:latin typeface="Lato"/>
                <a:ea typeface="Lato"/>
                <a:cs typeface="Lato"/>
                <a:sym typeface="Lato"/>
              </a:rPr>
              <a:t>Are the </a:t>
            </a:r>
            <a:r>
              <a:rPr lang="en-US" sz="900" b="1">
                <a:solidFill>
                  <a:srgbClr val="0000FF"/>
                </a:solidFill>
                <a:latin typeface="Lato"/>
                <a:ea typeface="Lato"/>
                <a:cs typeface="Lato"/>
                <a:sym typeface="Lato"/>
              </a:rPr>
              <a:t>same item</a:t>
            </a:r>
            <a:endParaRPr sz="900">
              <a:solidFill>
                <a:srgbClr val="434343"/>
              </a:solidFill>
              <a:latin typeface="Lato"/>
              <a:ea typeface="Lato"/>
              <a:cs typeface="Lato"/>
              <a:sym typeface="Lato"/>
            </a:endParaRPr>
          </a:p>
          <a:p>
            <a:pPr marL="457200" lvl="0" indent="-285750" algn="l" rtl="0">
              <a:lnSpc>
                <a:spcPct val="115000"/>
              </a:lnSpc>
              <a:spcBef>
                <a:spcPts val="0"/>
              </a:spcBef>
              <a:spcAft>
                <a:spcPts val="0"/>
              </a:spcAft>
              <a:buClr>
                <a:srgbClr val="434343"/>
              </a:buClr>
              <a:buSzPts val="900"/>
              <a:buFont typeface="Lato"/>
              <a:buChar char="●"/>
            </a:pPr>
            <a:r>
              <a:rPr lang="en-US" sz="900">
                <a:solidFill>
                  <a:srgbClr val="434343"/>
                </a:solidFill>
                <a:latin typeface="Lato"/>
                <a:ea typeface="Lato"/>
                <a:cs typeface="Lato"/>
                <a:sym typeface="Lato"/>
              </a:rPr>
              <a:t>Are the </a:t>
            </a:r>
            <a:r>
              <a:rPr lang="en-US" sz="900" b="1">
                <a:solidFill>
                  <a:srgbClr val="9900FF"/>
                </a:solidFill>
                <a:latin typeface="Lato"/>
                <a:ea typeface="Lato"/>
                <a:cs typeface="Lato"/>
                <a:sym typeface="Lato"/>
              </a:rPr>
              <a:t>same size</a:t>
            </a:r>
            <a:endParaRPr sz="900" b="1">
              <a:solidFill>
                <a:srgbClr val="9900FF"/>
              </a:solidFill>
              <a:latin typeface="Lato"/>
              <a:ea typeface="Lato"/>
              <a:cs typeface="Lato"/>
              <a:sym typeface="Lato"/>
            </a:endParaRPr>
          </a:p>
          <a:p>
            <a:pPr marL="914400" lvl="1" indent="-285750" algn="l" rtl="0">
              <a:lnSpc>
                <a:spcPct val="115000"/>
              </a:lnSpc>
              <a:spcBef>
                <a:spcPts val="0"/>
              </a:spcBef>
              <a:spcAft>
                <a:spcPts val="0"/>
              </a:spcAft>
              <a:buClr>
                <a:srgbClr val="434343"/>
              </a:buClr>
              <a:buSzPts val="900"/>
              <a:buFont typeface="Lato"/>
              <a:buChar char="○"/>
            </a:pPr>
            <a:r>
              <a:rPr lang="en-US" sz="900">
                <a:solidFill>
                  <a:srgbClr val="434343"/>
                </a:solidFill>
                <a:latin typeface="Lato"/>
                <a:ea typeface="Lato"/>
                <a:cs typeface="Lato"/>
                <a:sym typeface="Lato"/>
              </a:rPr>
              <a:t>Some items come in many sizes, like rugs or beds. They must be the same size to be a match, like two queen beds or two 3’ x 5’ rugs.</a:t>
            </a:r>
            <a:endParaRPr sz="900">
              <a:solidFill>
                <a:srgbClr val="434343"/>
              </a:solidFill>
              <a:latin typeface="Lato"/>
              <a:ea typeface="Lato"/>
              <a:cs typeface="Lato"/>
              <a:sym typeface="Lato"/>
            </a:endParaRPr>
          </a:p>
          <a:p>
            <a:pPr marL="457200" lvl="0" indent="-285750" algn="l" rtl="0">
              <a:lnSpc>
                <a:spcPct val="115000"/>
              </a:lnSpc>
              <a:spcBef>
                <a:spcPts val="0"/>
              </a:spcBef>
              <a:spcAft>
                <a:spcPts val="0"/>
              </a:spcAft>
              <a:buClr>
                <a:srgbClr val="434343"/>
              </a:buClr>
              <a:buSzPts val="900"/>
              <a:buFont typeface="Lato"/>
              <a:buChar char="●"/>
            </a:pPr>
            <a:r>
              <a:rPr lang="en-US" sz="900">
                <a:solidFill>
                  <a:srgbClr val="434343"/>
                </a:solidFill>
                <a:latin typeface="Lato"/>
                <a:ea typeface="Lato"/>
                <a:cs typeface="Lato"/>
                <a:sym typeface="Lato"/>
              </a:rPr>
              <a:t>Have the </a:t>
            </a:r>
            <a:r>
              <a:rPr lang="en-US" sz="900" b="1">
                <a:solidFill>
                  <a:schemeClr val="accent5"/>
                </a:solidFill>
                <a:latin typeface="Lato"/>
                <a:ea typeface="Lato"/>
                <a:cs typeface="Lato"/>
                <a:sym typeface="Lato"/>
              </a:rPr>
              <a:t>same color or finish</a:t>
            </a:r>
            <a:endParaRPr sz="900" b="1">
              <a:solidFill>
                <a:schemeClr val="accent5"/>
              </a:solidFill>
              <a:latin typeface="Lato"/>
              <a:ea typeface="Lato"/>
              <a:cs typeface="Lato"/>
              <a:sym typeface="Lato"/>
            </a:endParaRPr>
          </a:p>
          <a:p>
            <a:pPr marL="914400" lvl="1" indent="-285750" algn="l" rtl="0">
              <a:lnSpc>
                <a:spcPct val="115000"/>
              </a:lnSpc>
              <a:spcBef>
                <a:spcPts val="0"/>
              </a:spcBef>
              <a:spcAft>
                <a:spcPts val="0"/>
              </a:spcAft>
              <a:buClr>
                <a:srgbClr val="434343"/>
              </a:buClr>
              <a:buSzPts val="900"/>
              <a:buFont typeface="Lato"/>
              <a:buChar char="○"/>
            </a:pPr>
            <a:r>
              <a:rPr lang="en-US" sz="900">
                <a:solidFill>
                  <a:srgbClr val="434343"/>
                </a:solidFill>
                <a:latin typeface="Lato"/>
                <a:ea typeface="Lato"/>
                <a:cs typeface="Lato"/>
                <a:sym typeface="Lato"/>
              </a:rPr>
              <a:t>Other items come in different colors, like a chair that comes in both red and blue. The two items must be the same color to be a match: you can match the red chair to the red chair or the blue chair to the blue chair, but you cannot match the red chair to the blue chair.</a:t>
            </a:r>
            <a:endParaRPr sz="900">
              <a:solidFill>
                <a:srgbClr val="434343"/>
              </a:solidFill>
              <a:latin typeface="Lato"/>
              <a:ea typeface="Lato"/>
              <a:cs typeface="Lato"/>
              <a:sym typeface="Lato"/>
            </a:endParaRPr>
          </a:p>
          <a:p>
            <a:pPr marL="457200" lvl="0" indent="-285750" algn="l" rtl="0">
              <a:lnSpc>
                <a:spcPct val="115000"/>
              </a:lnSpc>
              <a:spcBef>
                <a:spcPts val="0"/>
              </a:spcBef>
              <a:spcAft>
                <a:spcPts val="0"/>
              </a:spcAft>
              <a:buClr>
                <a:srgbClr val="434343"/>
              </a:buClr>
              <a:buSzPts val="900"/>
              <a:buFont typeface="Lato"/>
              <a:buChar char="●"/>
            </a:pPr>
            <a:r>
              <a:rPr lang="en-US" sz="900">
                <a:solidFill>
                  <a:srgbClr val="434343"/>
                </a:solidFill>
                <a:latin typeface="Lato"/>
                <a:ea typeface="Lato"/>
                <a:cs typeface="Lato"/>
                <a:sym typeface="Lato"/>
              </a:rPr>
              <a:t>Are made by the </a:t>
            </a:r>
            <a:r>
              <a:rPr lang="en-US" sz="900" b="1">
                <a:solidFill>
                  <a:srgbClr val="741B47"/>
                </a:solidFill>
                <a:latin typeface="Lato"/>
                <a:ea typeface="Lato"/>
                <a:cs typeface="Lato"/>
                <a:sym typeface="Lato"/>
              </a:rPr>
              <a:t>same manufacturer</a:t>
            </a:r>
            <a:endParaRPr sz="900" b="1">
              <a:solidFill>
                <a:srgbClr val="741B47"/>
              </a:solidFill>
              <a:latin typeface="Lato"/>
              <a:ea typeface="Lato"/>
              <a:cs typeface="Lato"/>
              <a:sym typeface="Lato"/>
            </a:endParaRPr>
          </a:p>
          <a:p>
            <a:pPr marL="914400" lvl="1" indent="-285750" algn="l" rtl="0">
              <a:lnSpc>
                <a:spcPct val="115000"/>
              </a:lnSpc>
              <a:spcBef>
                <a:spcPts val="0"/>
              </a:spcBef>
              <a:spcAft>
                <a:spcPts val="0"/>
              </a:spcAft>
              <a:buClr>
                <a:srgbClr val="434343"/>
              </a:buClr>
              <a:buSzPts val="900"/>
              <a:buFont typeface="Lato"/>
              <a:buChar char="○"/>
            </a:pPr>
            <a:r>
              <a:rPr lang="en-US" sz="900">
                <a:solidFill>
                  <a:srgbClr val="434343"/>
                </a:solidFill>
                <a:latin typeface="Lato"/>
                <a:ea typeface="Lato"/>
                <a:cs typeface="Lato"/>
                <a:sym typeface="Lato"/>
              </a:rPr>
              <a:t>Sometimes Wayfair or the competitor will change the manufacturer name, so be careful! If the manufacturer names are different but all the other information looks good, the items can still be matched.</a:t>
            </a:r>
            <a:endParaRPr sz="900">
              <a:solidFill>
                <a:srgbClr val="434343"/>
              </a:solidFill>
              <a:latin typeface="Lato"/>
              <a:ea typeface="Lato"/>
              <a:cs typeface="Lato"/>
              <a:sym typeface="Lato"/>
            </a:endParaRPr>
          </a:p>
          <a:p>
            <a:pPr marL="457200" lvl="0" indent="-285750" algn="l" rtl="0">
              <a:lnSpc>
                <a:spcPct val="115000"/>
              </a:lnSpc>
              <a:spcBef>
                <a:spcPts val="0"/>
              </a:spcBef>
              <a:spcAft>
                <a:spcPts val="0"/>
              </a:spcAft>
              <a:buClr>
                <a:srgbClr val="434343"/>
              </a:buClr>
              <a:buSzPts val="900"/>
              <a:buFont typeface="Lato"/>
              <a:buChar char="●"/>
            </a:pPr>
            <a:r>
              <a:rPr lang="en-US" sz="900">
                <a:solidFill>
                  <a:srgbClr val="434343"/>
                </a:solidFill>
                <a:latin typeface="Lato"/>
                <a:ea typeface="Lato"/>
                <a:cs typeface="Lato"/>
                <a:sym typeface="Lato"/>
              </a:rPr>
              <a:t>Are sold in the</a:t>
            </a:r>
            <a:r>
              <a:rPr lang="en-US" sz="900">
                <a:solidFill>
                  <a:srgbClr val="262626"/>
                </a:solidFill>
                <a:latin typeface="Lato"/>
                <a:ea typeface="Lato"/>
                <a:cs typeface="Lato"/>
                <a:sym typeface="Lato"/>
              </a:rPr>
              <a:t> </a:t>
            </a:r>
            <a:r>
              <a:rPr lang="en-US" sz="900" b="1">
                <a:solidFill>
                  <a:srgbClr val="262626"/>
                </a:solidFill>
                <a:latin typeface="Lato"/>
                <a:ea typeface="Lato"/>
                <a:cs typeface="Lato"/>
                <a:sym typeface="Lato"/>
              </a:rPr>
              <a:t>same quantity</a:t>
            </a:r>
            <a:endParaRPr sz="900" b="1">
              <a:solidFill>
                <a:srgbClr val="262626"/>
              </a:solidFill>
              <a:latin typeface="Lato"/>
              <a:ea typeface="Lato"/>
              <a:cs typeface="Lato"/>
              <a:sym typeface="Lato"/>
            </a:endParaRPr>
          </a:p>
          <a:p>
            <a:pPr marL="914400" lvl="1" indent="-285750" algn="l" rtl="0">
              <a:lnSpc>
                <a:spcPct val="115000"/>
              </a:lnSpc>
              <a:spcBef>
                <a:spcPts val="0"/>
              </a:spcBef>
              <a:spcAft>
                <a:spcPts val="0"/>
              </a:spcAft>
              <a:buClr>
                <a:srgbClr val="434343"/>
              </a:buClr>
              <a:buSzPts val="900"/>
              <a:buFont typeface="Lato"/>
              <a:buChar char="○"/>
            </a:pPr>
            <a:r>
              <a:rPr lang="en-US" sz="900">
                <a:solidFill>
                  <a:srgbClr val="434343"/>
                </a:solidFill>
                <a:latin typeface="Lato"/>
                <a:ea typeface="Lato"/>
                <a:cs typeface="Lato"/>
                <a:sym typeface="Lato"/>
              </a:rPr>
              <a:t>Some items, like cups or barstools, can be sold in different quantities like a set of 4 mugs or a set of 2 barstools. For two items to be a match, they must be sold in the </a:t>
            </a:r>
            <a:r>
              <a:rPr lang="en-US" sz="900" u="sng">
                <a:solidFill>
                  <a:srgbClr val="434343"/>
                </a:solidFill>
                <a:latin typeface="Lato"/>
                <a:ea typeface="Lato"/>
                <a:cs typeface="Lato"/>
                <a:sym typeface="Lato"/>
              </a:rPr>
              <a:t>same quantity</a:t>
            </a:r>
            <a:r>
              <a:rPr lang="en-US" sz="900">
                <a:solidFill>
                  <a:srgbClr val="434343"/>
                </a:solidFill>
                <a:latin typeface="Lato"/>
                <a:ea typeface="Lato"/>
                <a:cs typeface="Lato"/>
                <a:sym typeface="Lato"/>
              </a:rPr>
              <a:t>. You can match a set of 4 mugs to a set of 4 mugs, but you cannot match 1 mug to a set of 4 mugs even if they’re the same item.</a:t>
            </a:r>
            <a:endParaRPr sz="900">
              <a:solidFill>
                <a:srgbClr val="434343"/>
              </a:solidFill>
              <a:latin typeface="Lato"/>
              <a:ea typeface="Lato"/>
              <a:cs typeface="Lato"/>
              <a:sym typeface="Lato"/>
            </a:endParaRPr>
          </a:p>
          <a:p>
            <a:pPr marL="1371600" lvl="2" indent="-285750" algn="l" rtl="0">
              <a:lnSpc>
                <a:spcPct val="115000"/>
              </a:lnSpc>
              <a:spcBef>
                <a:spcPts val="0"/>
              </a:spcBef>
              <a:spcAft>
                <a:spcPts val="0"/>
              </a:spcAft>
              <a:buClr>
                <a:srgbClr val="434343"/>
              </a:buClr>
              <a:buSzPts val="900"/>
              <a:buFont typeface="Lato"/>
              <a:buChar char="■"/>
            </a:pPr>
            <a:r>
              <a:rPr lang="en-US" sz="900">
                <a:solidFill>
                  <a:srgbClr val="434343"/>
                </a:solidFill>
                <a:latin typeface="Lato"/>
                <a:ea typeface="Lato"/>
                <a:cs typeface="Lato"/>
                <a:sym typeface="Lato"/>
              </a:rPr>
              <a:t>If a Wayfair item is sold in sets, it will say so in the Quantity menu on the product page. You can also check the specifications for set quantity.</a:t>
            </a:r>
            <a:endParaRPr sz="900">
              <a:solidFill>
                <a:srgbClr val="434343"/>
              </a:solidFill>
              <a:latin typeface="Lato"/>
              <a:ea typeface="Lato"/>
              <a:cs typeface="Lato"/>
              <a:sym typeface="Lato"/>
            </a:endParaRPr>
          </a:p>
          <a:p>
            <a:pPr marL="1371600" lvl="2" indent="-285750" algn="l" rtl="0">
              <a:lnSpc>
                <a:spcPct val="115000"/>
              </a:lnSpc>
              <a:spcBef>
                <a:spcPts val="0"/>
              </a:spcBef>
              <a:spcAft>
                <a:spcPts val="0"/>
              </a:spcAft>
              <a:buClr>
                <a:srgbClr val="434343"/>
              </a:buClr>
              <a:buSzPts val="900"/>
              <a:buFont typeface="Lato"/>
              <a:buChar char="■"/>
            </a:pPr>
            <a:r>
              <a:rPr lang="en-US" sz="900">
                <a:solidFill>
                  <a:srgbClr val="434343"/>
                </a:solidFill>
                <a:latin typeface="Lato"/>
                <a:ea typeface="Lato"/>
                <a:cs typeface="Lato"/>
                <a:sym typeface="Lato"/>
              </a:rPr>
              <a:t>If an Amazon item is sold in sets, it will say so in the product name.</a:t>
            </a:r>
            <a:endParaRPr sz="900" b="1"/>
          </a:p>
          <a:p>
            <a:pPr marL="0" marR="0" lvl="0" indent="0" algn="l" rtl="0">
              <a:spcBef>
                <a:spcPts val="0"/>
              </a:spcBef>
              <a:spcAft>
                <a:spcPts val="0"/>
              </a:spcAft>
              <a:buNone/>
            </a:pPr>
            <a:endParaRPr sz="1200" b="1"/>
          </a:p>
          <a:p>
            <a:pPr marL="0" marR="0" lvl="0" indent="0" algn="l" rtl="0">
              <a:spcBef>
                <a:spcPts val="320"/>
              </a:spcBef>
              <a:spcAft>
                <a:spcPts val="0"/>
              </a:spcAft>
              <a:buNone/>
            </a:pP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792" name="Google Shape;792;p67"/>
          <p:cNvPicPr preferRelativeResize="0"/>
          <p:nvPr/>
        </p:nvPicPr>
        <p:blipFill>
          <a:blip r:embed="rId3">
            <a:alphaModFix/>
          </a:blip>
          <a:stretch>
            <a:fillRect/>
          </a:stretch>
        </p:blipFill>
        <p:spPr>
          <a:xfrm>
            <a:off x="318150" y="3673475"/>
            <a:ext cx="5777851" cy="3049675"/>
          </a:xfrm>
          <a:prstGeom prst="rect">
            <a:avLst/>
          </a:prstGeom>
          <a:noFill/>
          <a:ln>
            <a:noFill/>
          </a:ln>
        </p:spPr>
      </p:pic>
      <p:sp>
        <p:nvSpPr>
          <p:cNvPr id="793" name="Google Shape;793;p67"/>
          <p:cNvSpPr/>
          <p:nvPr/>
        </p:nvSpPr>
        <p:spPr>
          <a:xfrm>
            <a:off x="1450775" y="3682050"/>
            <a:ext cx="1647900" cy="2490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7"/>
          <p:cNvSpPr/>
          <p:nvPr/>
        </p:nvSpPr>
        <p:spPr>
          <a:xfrm>
            <a:off x="2154600" y="4717726"/>
            <a:ext cx="892800" cy="1015800"/>
          </a:xfrm>
          <a:prstGeom prst="ellipse">
            <a:avLst/>
          </a:prstGeom>
          <a:no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7"/>
          <p:cNvSpPr/>
          <p:nvPr/>
        </p:nvSpPr>
        <p:spPr>
          <a:xfrm>
            <a:off x="4017150" y="4660550"/>
            <a:ext cx="600900" cy="145800"/>
          </a:xfrm>
          <a:prstGeom prst="ellipse">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7"/>
          <p:cNvSpPr/>
          <p:nvPr/>
        </p:nvSpPr>
        <p:spPr>
          <a:xfrm>
            <a:off x="626775" y="3870875"/>
            <a:ext cx="329400" cy="1908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7"/>
          <p:cNvSpPr/>
          <p:nvPr/>
        </p:nvSpPr>
        <p:spPr>
          <a:xfrm>
            <a:off x="3974250" y="5101125"/>
            <a:ext cx="497700" cy="2490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8" name="Google Shape;798;p67"/>
          <p:cNvPicPr preferRelativeResize="0"/>
          <p:nvPr/>
        </p:nvPicPr>
        <p:blipFill>
          <a:blip r:embed="rId4">
            <a:alphaModFix/>
          </a:blip>
          <a:stretch>
            <a:fillRect/>
          </a:stretch>
        </p:blipFill>
        <p:spPr>
          <a:xfrm>
            <a:off x="5784075" y="3429000"/>
            <a:ext cx="6371750" cy="2948199"/>
          </a:xfrm>
          <a:prstGeom prst="rect">
            <a:avLst/>
          </a:prstGeom>
          <a:noFill/>
          <a:ln>
            <a:noFill/>
          </a:ln>
        </p:spPr>
      </p:pic>
      <p:sp>
        <p:nvSpPr>
          <p:cNvPr id="799" name="Google Shape;799;p67"/>
          <p:cNvSpPr/>
          <p:nvPr/>
        </p:nvSpPr>
        <p:spPr>
          <a:xfrm>
            <a:off x="9021350" y="3429000"/>
            <a:ext cx="3074400" cy="3090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7"/>
          <p:cNvSpPr/>
          <p:nvPr/>
        </p:nvSpPr>
        <p:spPr>
          <a:xfrm>
            <a:off x="9433150" y="3870875"/>
            <a:ext cx="329400" cy="190800"/>
          </a:xfrm>
          <a:prstGeom prst="ellipse">
            <a:avLst/>
          </a:prstGeom>
          <a:no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7"/>
          <p:cNvSpPr/>
          <p:nvPr/>
        </p:nvSpPr>
        <p:spPr>
          <a:xfrm>
            <a:off x="8665975" y="4890200"/>
            <a:ext cx="707100" cy="190800"/>
          </a:xfrm>
          <a:prstGeom prst="ellipse">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7"/>
          <p:cNvSpPr/>
          <p:nvPr/>
        </p:nvSpPr>
        <p:spPr>
          <a:xfrm>
            <a:off x="6173250" y="4155800"/>
            <a:ext cx="976800" cy="1155300"/>
          </a:xfrm>
          <a:prstGeom prst="ellipse">
            <a:avLst/>
          </a:prstGeom>
          <a:no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7"/>
          <p:cNvSpPr/>
          <p:nvPr/>
        </p:nvSpPr>
        <p:spPr>
          <a:xfrm>
            <a:off x="8665975" y="5952600"/>
            <a:ext cx="497700" cy="2490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8"/>
          <p:cNvSpPr txBox="1">
            <a:spLocks noGrp="1"/>
          </p:cNvSpPr>
          <p:nvPr>
            <p:ph type="title"/>
          </p:nvPr>
        </p:nvSpPr>
        <p:spPr>
          <a:xfrm>
            <a:off x="990601" y="4876800"/>
            <a:ext cx="9030300" cy="639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400"/>
              <a:buFont typeface="Arial"/>
              <a:buNone/>
            </a:pPr>
            <a:r>
              <a:rPr lang="en-US" sz="3400"/>
              <a:t>Review: What isn’t a match?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9"/>
          <p:cNvSpPr txBox="1">
            <a:spLocks noGrp="1"/>
          </p:cNvSpPr>
          <p:nvPr>
            <p:ph type="title"/>
          </p:nvPr>
        </p:nvSpPr>
        <p:spPr>
          <a:xfrm>
            <a:off x="914401" y="109728"/>
            <a:ext cx="1077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What isn’t a match?</a:t>
            </a:r>
            <a:endParaRPr sz="2800" b="0" i="0" u="none" strike="noStrike" cap="none">
              <a:solidFill>
                <a:schemeClr val="lt1"/>
              </a:solidFill>
              <a:latin typeface="Arial"/>
              <a:ea typeface="Arial"/>
              <a:cs typeface="Arial"/>
              <a:sym typeface="Arial"/>
            </a:endParaRPr>
          </a:p>
        </p:txBody>
      </p:sp>
      <p:sp>
        <p:nvSpPr>
          <p:cNvPr id="814" name="Google Shape;814;p69"/>
          <p:cNvSpPr txBox="1">
            <a:spLocks noGrp="1"/>
          </p:cNvSpPr>
          <p:nvPr>
            <p:ph type="body" idx="1"/>
          </p:nvPr>
        </p:nvSpPr>
        <p:spPr>
          <a:xfrm>
            <a:off x="870100" y="1184675"/>
            <a:ext cx="10999800" cy="5036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endParaRPr sz="1100" b="1">
              <a:solidFill>
                <a:srgbClr val="434343"/>
              </a:solidFill>
              <a:latin typeface="Lato"/>
              <a:ea typeface="Lato"/>
              <a:cs typeface="Lato"/>
              <a:sym typeface="Lato"/>
            </a:endParaRPr>
          </a:p>
          <a:p>
            <a:pPr marL="0" lvl="0" indent="0" algn="l" rtl="0">
              <a:lnSpc>
                <a:spcPct val="115000"/>
              </a:lnSpc>
              <a:spcBef>
                <a:spcPts val="0"/>
              </a:spcBef>
              <a:spcAft>
                <a:spcPts val="0"/>
              </a:spcAft>
              <a:buClr>
                <a:srgbClr val="000000"/>
              </a:buClr>
              <a:buSzPts val="1100"/>
              <a:buFont typeface="Arial"/>
              <a:buNone/>
            </a:pPr>
            <a:r>
              <a:rPr lang="en-US" sz="1100">
                <a:solidFill>
                  <a:srgbClr val="434343"/>
                </a:solidFill>
                <a:latin typeface="Lato"/>
                <a:ea typeface="Lato"/>
                <a:cs typeface="Lato"/>
                <a:sym typeface="Lato"/>
              </a:rPr>
              <a:t>Any items that </a:t>
            </a:r>
            <a:r>
              <a:rPr lang="en-US" sz="1100" u="sng">
                <a:solidFill>
                  <a:srgbClr val="434343"/>
                </a:solidFill>
                <a:latin typeface="Lato"/>
                <a:ea typeface="Lato"/>
                <a:cs typeface="Lato"/>
                <a:sym typeface="Lato"/>
              </a:rPr>
              <a:t>aren’t</a:t>
            </a:r>
            <a:r>
              <a:rPr lang="en-US" sz="1100">
                <a:solidFill>
                  <a:srgbClr val="434343"/>
                </a:solidFill>
                <a:latin typeface="Lato"/>
                <a:ea typeface="Lato"/>
                <a:cs typeface="Lato"/>
                <a:sym typeface="Lato"/>
              </a:rPr>
              <a:t> exactly the same are not a match. This can be because they:</a:t>
            </a:r>
            <a:endParaRPr sz="1100">
              <a:solidFill>
                <a:srgbClr val="434343"/>
              </a:solidFill>
              <a:latin typeface="Lato"/>
              <a:ea typeface="Lato"/>
              <a:cs typeface="Lato"/>
              <a:sym typeface="Lato"/>
            </a:endParaRPr>
          </a:p>
          <a:p>
            <a:pPr marL="0" lvl="0" indent="0" algn="l" rtl="0">
              <a:lnSpc>
                <a:spcPct val="115000"/>
              </a:lnSpc>
              <a:spcBef>
                <a:spcPts val="0"/>
              </a:spcBef>
              <a:spcAft>
                <a:spcPts val="0"/>
              </a:spcAft>
              <a:buClr>
                <a:srgbClr val="000000"/>
              </a:buClr>
              <a:buSzPts val="1100"/>
              <a:buFont typeface="Arial"/>
              <a:buNone/>
            </a:pPr>
            <a:endParaRPr sz="1100">
              <a:solidFill>
                <a:srgbClr val="434343"/>
              </a:solidFill>
              <a:latin typeface="Lato"/>
              <a:ea typeface="Lato"/>
              <a:cs typeface="Lato"/>
              <a:sym typeface="Lato"/>
            </a:endParaRPr>
          </a:p>
          <a:p>
            <a:pPr marL="457200" lvl="0" indent="-298450" algn="l" rtl="0">
              <a:lnSpc>
                <a:spcPct val="115000"/>
              </a:lnSpc>
              <a:spcBef>
                <a:spcPts val="0"/>
              </a:spcBef>
              <a:spcAft>
                <a:spcPts val="0"/>
              </a:spcAft>
              <a:buClr>
                <a:srgbClr val="434343"/>
              </a:buClr>
              <a:buSzPts val="1100"/>
              <a:buFont typeface="Lato"/>
              <a:buChar char="●"/>
            </a:pPr>
            <a:r>
              <a:rPr lang="en-US" sz="1100">
                <a:solidFill>
                  <a:srgbClr val="434343"/>
                </a:solidFill>
                <a:latin typeface="Lato"/>
                <a:ea typeface="Lato"/>
                <a:cs typeface="Lato"/>
                <a:sym typeface="Lato"/>
              </a:rPr>
              <a:t>Are completely different kinds of items, like a couch and a shower curtain.</a:t>
            </a:r>
            <a:endParaRPr sz="1100">
              <a:solidFill>
                <a:srgbClr val="434343"/>
              </a:solidFill>
              <a:latin typeface="Lato"/>
              <a:ea typeface="Lato"/>
              <a:cs typeface="Lato"/>
              <a:sym typeface="Lato"/>
            </a:endParaRPr>
          </a:p>
          <a:p>
            <a:pPr marL="457200" lvl="0" indent="-298450" algn="l" rtl="0">
              <a:lnSpc>
                <a:spcPct val="115000"/>
              </a:lnSpc>
              <a:spcBef>
                <a:spcPts val="0"/>
              </a:spcBef>
              <a:spcAft>
                <a:spcPts val="0"/>
              </a:spcAft>
              <a:buClr>
                <a:srgbClr val="434343"/>
              </a:buClr>
              <a:buSzPts val="1100"/>
              <a:buFont typeface="Lato"/>
              <a:buChar char="●"/>
            </a:pPr>
            <a:r>
              <a:rPr lang="en-US" sz="1100">
                <a:solidFill>
                  <a:srgbClr val="434343"/>
                </a:solidFill>
                <a:latin typeface="Lato"/>
                <a:ea typeface="Lato"/>
                <a:cs typeface="Lato"/>
                <a:sym typeface="Lato"/>
              </a:rPr>
              <a:t>Are similar items, but made by different manufacturers.</a:t>
            </a: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r>
              <a:rPr lang="en-US" sz="1100">
                <a:solidFill>
                  <a:srgbClr val="434343"/>
                </a:solidFill>
                <a:latin typeface="Lato"/>
                <a:ea typeface="Lato"/>
                <a:cs typeface="Lato"/>
                <a:sym typeface="Lato"/>
              </a:rPr>
              <a:t>Example: These are both silver, two slice toasters with levers, but one is made by Cuisnart and one is made by Kitchenaid</a:t>
            </a: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0" marR="0" lvl="0" indent="0" algn="l" rtl="0">
              <a:spcBef>
                <a:spcPts val="0"/>
              </a:spcBef>
              <a:spcAft>
                <a:spcPts val="0"/>
              </a:spcAft>
              <a:buNone/>
            </a:pPr>
            <a:endParaRPr sz="1200" b="1"/>
          </a:p>
          <a:p>
            <a:pPr marL="0" marR="0" lvl="0" indent="0" algn="l" rtl="0">
              <a:spcBef>
                <a:spcPts val="320"/>
              </a:spcBef>
              <a:spcAft>
                <a:spcPts val="0"/>
              </a:spcAft>
              <a:buNone/>
            </a:pP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19" name="Google Shape;819;p69"/>
          <p:cNvPicPr preferRelativeResize="0"/>
          <p:nvPr/>
        </p:nvPicPr>
        <p:blipFill>
          <a:blip r:embed="rId3">
            <a:alphaModFix/>
          </a:blip>
          <a:stretch>
            <a:fillRect/>
          </a:stretch>
        </p:blipFill>
        <p:spPr>
          <a:xfrm>
            <a:off x="1449650" y="2518025"/>
            <a:ext cx="3535300" cy="2794799"/>
          </a:xfrm>
          <a:prstGeom prst="rect">
            <a:avLst/>
          </a:prstGeom>
          <a:noFill/>
          <a:ln>
            <a:noFill/>
          </a:ln>
        </p:spPr>
      </p:pic>
      <p:pic>
        <p:nvPicPr>
          <p:cNvPr id="820" name="Google Shape;820;p69"/>
          <p:cNvPicPr preferRelativeResize="0"/>
          <p:nvPr/>
        </p:nvPicPr>
        <p:blipFill>
          <a:blip r:embed="rId4">
            <a:alphaModFix/>
          </a:blip>
          <a:stretch>
            <a:fillRect/>
          </a:stretch>
        </p:blipFill>
        <p:spPr>
          <a:xfrm>
            <a:off x="6360049" y="2760125"/>
            <a:ext cx="4469849" cy="2310600"/>
          </a:xfrm>
          <a:prstGeom prst="rect">
            <a:avLst/>
          </a:prstGeom>
          <a:noFill/>
          <a:ln>
            <a:noFill/>
          </a:ln>
        </p:spPr>
      </p:pic>
      <p:sp>
        <p:nvSpPr>
          <p:cNvPr id="821" name="Google Shape;821;p69"/>
          <p:cNvSpPr/>
          <p:nvPr/>
        </p:nvSpPr>
        <p:spPr>
          <a:xfrm>
            <a:off x="5167700" y="3290125"/>
            <a:ext cx="1099800" cy="762000"/>
          </a:xfrm>
          <a:prstGeom prst="mathNotEqual">
            <a:avLst>
              <a:gd name="adj1" fmla="val 23520"/>
              <a:gd name="adj2" fmla="val 6600000"/>
              <a:gd name="adj3" fmla="val 1176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0"/>
          <p:cNvSpPr txBox="1">
            <a:spLocks noGrp="1"/>
          </p:cNvSpPr>
          <p:nvPr>
            <p:ph type="title"/>
          </p:nvPr>
        </p:nvSpPr>
        <p:spPr>
          <a:xfrm>
            <a:off x="914401" y="109728"/>
            <a:ext cx="10779600"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What isn’t a match?</a:t>
            </a:r>
            <a:endParaRPr sz="2800" b="0" i="0" u="none" strike="noStrike" cap="none">
              <a:solidFill>
                <a:schemeClr val="lt1"/>
              </a:solidFill>
              <a:latin typeface="Arial"/>
              <a:ea typeface="Arial"/>
              <a:cs typeface="Arial"/>
              <a:sym typeface="Arial"/>
            </a:endParaRPr>
          </a:p>
        </p:txBody>
      </p:sp>
      <p:sp>
        <p:nvSpPr>
          <p:cNvPr id="827" name="Google Shape;827;p70"/>
          <p:cNvSpPr txBox="1">
            <a:spLocks noGrp="1"/>
          </p:cNvSpPr>
          <p:nvPr>
            <p:ph type="body" idx="1"/>
          </p:nvPr>
        </p:nvSpPr>
        <p:spPr>
          <a:xfrm>
            <a:off x="870100" y="1184675"/>
            <a:ext cx="10999800" cy="5036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endParaRPr sz="1100" b="1">
              <a:solidFill>
                <a:srgbClr val="434343"/>
              </a:solidFill>
              <a:latin typeface="Lato"/>
              <a:ea typeface="Lato"/>
              <a:cs typeface="Lato"/>
              <a:sym typeface="Lato"/>
            </a:endParaRPr>
          </a:p>
          <a:p>
            <a:pPr marL="0" lvl="0" indent="0" algn="l" rtl="0">
              <a:lnSpc>
                <a:spcPct val="115000"/>
              </a:lnSpc>
              <a:spcBef>
                <a:spcPts val="0"/>
              </a:spcBef>
              <a:spcAft>
                <a:spcPts val="0"/>
              </a:spcAft>
              <a:buClr>
                <a:srgbClr val="000000"/>
              </a:buClr>
              <a:buSzPts val="1100"/>
              <a:buFont typeface="Arial"/>
              <a:buNone/>
            </a:pPr>
            <a:r>
              <a:rPr lang="en-US" sz="1100">
                <a:solidFill>
                  <a:srgbClr val="434343"/>
                </a:solidFill>
                <a:latin typeface="Lato"/>
                <a:ea typeface="Lato"/>
                <a:cs typeface="Lato"/>
                <a:sym typeface="Lato"/>
              </a:rPr>
              <a:t>Any items that </a:t>
            </a:r>
            <a:r>
              <a:rPr lang="en-US" sz="1100" u="sng">
                <a:solidFill>
                  <a:srgbClr val="434343"/>
                </a:solidFill>
                <a:latin typeface="Lato"/>
                <a:ea typeface="Lato"/>
                <a:cs typeface="Lato"/>
                <a:sym typeface="Lato"/>
              </a:rPr>
              <a:t>aren’t</a:t>
            </a:r>
            <a:r>
              <a:rPr lang="en-US" sz="1100">
                <a:solidFill>
                  <a:srgbClr val="434343"/>
                </a:solidFill>
                <a:latin typeface="Lato"/>
                <a:ea typeface="Lato"/>
                <a:cs typeface="Lato"/>
                <a:sym typeface="Lato"/>
              </a:rPr>
              <a:t> exactly the same are not a match. This can be because they:</a:t>
            </a:r>
            <a:endParaRPr sz="1100">
              <a:solidFill>
                <a:srgbClr val="434343"/>
              </a:solidFill>
              <a:latin typeface="Lato"/>
              <a:ea typeface="Lato"/>
              <a:cs typeface="Lato"/>
              <a:sym typeface="Lato"/>
            </a:endParaRPr>
          </a:p>
          <a:p>
            <a:pPr marL="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457200" lvl="0" indent="-298450" algn="l" rtl="0">
              <a:lnSpc>
                <a:spcPct val="115000"/>
              </a:lnSpc>
              <a:spcBef>
                <a:spcPts val="0"/>
              </a:spcBef>
              <a:spcAft>
                <a:spcPts val="0"/>
              </a:spcAft>
              <a:buClr>
                <a:srgbClr val="434343"/>
              </a:buClr>
              <a:buSzPts val="1100"/>
              <a:buFont typeface="Lato"/>
              <a:buChar char="●"/>
            </a:pPr>
            <a:r>
              <a:rPr lang="en-US" sz="1100">
                <a:solidFill>
                  <a:srgbClr val="434343"/>
                </a:solidFill>
                <a:latin typeface="Lato"/>
                <a:ea typeface="Lato"/>
                <a:cs typeface="Lato"/>
                <a:sym typeface="Lato"/>
              </a:rPr>
              <a:t>Are different colors of the same item, like a placemat in brown and a placemat in green.</a:t>
            </a:r>
            <a:endParaRPr sz="1100">
              <a:solidFill>
                <a:srgbClr val="434343"/>
              </a:solidFill>
              <a:latin typeface="Lato"/>
              <a:ea typeface="Lato"/>
              <a:cs typeface="Lato"/>
              <a:sym typeface="Lato"/>
            </a:endParaRPr>
          </a:p>
          <a:p>
            <a:pPr marL="457200" lvl="0" indent="-298450" algn="l" rtl="0">
              <a:lnSpc>
                <a:spcPct val="115000"/>
              </a:lnSpc>
              <a:spcBef>
                <a:spcPts val="0"/>
              </a:spcBef>
              <a:spcAft>
                <a:spcPts val="0"/>
              </a:spcAft>
              <a:buClr>
                <a:srgbClr val="434343"/>
              </a:buClr>
              <a:buSzPts val="1100"/>
              <a:buFont typeface="Lato"/>
              <a:buChar char="●"/>
            </a:pPr>
            <a:r>
              <a:rPr lang="en-US" sz="1100">
                <a:solidFill>
                  <a:srgbClr val="434343"/>
                </a:solidFill>
                <a:latin typeface="Lato"/>
                <a:ea typeface="Lato"/>
                <a:cs typeface="Lato"/>
                <a:sym typeface="Lato"/>
              </a:rPr>
              <a:t>Are different sizes of the same item, like a king vs. a queen bed or a 5” x 7” picture frame vs. an 18” x 24” frame.</a:t>
            </a:r>
            <a:endParaRPr sz="1100">
              <a:solidFill>
                <a:srgbClr val="434343"/>
              </a:solidFill>
              <a:latin typeface="Lato"/>
              <a:ea typeface="Lato"/>
              <a:cs typeface="Lato"/>
              <a:sym typeface="Lato"/>
            </a:endParaRPr>
          </a:p>
          <a:p>
            <a:pPr marL="457200" lvl="0" indent="-298450" algn="l" rtl="0">
              <a:lnSpc>
                <a:spcPct val="115000"/>
              </a:lnSpc>
              <a:spcBef>
                <a:spcPts val="0"/>
              </a:spcBef>
              <a:spcAft>
                <a:spcPts val="0"/>
              </a:spcAft>
              <a:buClr>
                <a:srgbClr val="434343"/>
              </a:buClr>
              <a:buSzPts val="1100"/>
              <a:buFont typeface="Lato"/>
              <a:buChar char="●"/>
            </a:pPr>
            <a:r>
              <a:rPr lang="en-US" sz="1100">
                <a:solidFill>
                  <a:srgbClr val="434343"/>
                </a:solidFill>
                <a:latin typeface="Lato"/>
                <a:ea typeface="Lato"/>
                <a:cs typeface="Lato"/>
                <a:sym typeface="Lato"/>
              </a:rPr>
              <a:t>Are similar items made by the same manufacturer, but have a key difference: a 5-light chandelier and a 6-light chandelier would not be a match.</a:t>
            </a: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r>
              <a:rPr lang="en-US" sz="1100">
                <a:solidFill>
                  <a:srgbClr val="434343"/>
                </a:solidFill>
                <a:latin typeface="Lato"/>
                <a:ea typeface="Lato"/>
                <a:cs typeface="Lato"/>
                <a:sym typeface="Lato"/>
              </a:rPr>
              <a:t>Example: The following are both crystal chandeliers in Addison design made by Living District, but one has 3 lights and one has 4</a:t>
            </a:r>
            <a:endParaRPr sz="110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sz="1100">
              <a:solidFill>
                <a:srgbClr val="434343"/>
              </a:solidFill>
              <a:latin typeface="Lato"/>
              <a:ea typeface="Lato"/>
              <a:cs typeface="Lato"/>
              <a:sym typeface="Lato"/>
            </a:endParaRPr>
          </a:p>
          <a:p>
            <a:pPr marL="0" marR="0" lvl="0" indent="0" algn="l" rtl="0">
              <a:spcBef>
                <a:spcPts val="0"/>
              </a:spcBef>
              <a:spcAft>
                <a:spcPts val="0"/>
              </a:spcAft>
              <a:buNone/>
            </a:pPr>
            <a:endParaRPr sz="1200" b="1"/>
          </a:p>
          <a:p>
            <a:pPr marL="0" marR="0" lvl="0" indent="0" algn="l" rtl="0">
              <a:spcBef>
                <a:spcPts val="320"/>
              </a:spcBef>
              <a:spcAft>
                <a:spcPts val="0"/>
              </a:spcAft>
              <a:buNone/>
            </a:pP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832" name="Google Shape;832;p70"/>
          <p:cNvPicPr preferRelativeResize="0"/>
          <p:nvPr/>
        </p:nvPicPr>
        <p:blipFill>
          <a:blip r:embed="rId3">
            <a:alphaModFix/>
          </a:blip>
          <a:stretch>
            <a:fillRect/>
          </a:stretch>
        </p:blipFill>
        <p:spPr>
          <a:xfrm>
            <a:off x="958096" y="2628771"/>
            <a:ext cx="2972150" cy="3457950"/>
          </a:xfrm>
          <a:prstGeom prst="rect">
            <a:avLst/>
          </a:prstGeom>
          <a:noFill/>
          <a:ln>
            <a:noFill/>
          </a:ln>
        </p:spPr>
      </p:pic>
      <p:pic>
        <p:nvPicPr>
          <p:cNvPr id="833" name="Google Shape;833;p70"/>
          <p:cNvPicPr preferRelativeResize="0"/>
          <p:nvPr/>
        </p:nvPicPr>
        <p:blipFill>
          <a:blip r:embed="rId4">
            <a:alphaModFix/>
          </a:blip>
          <a:stretch>
            <a:fillRect/>
          </a:stretch>
        </p:blipFill>
        <p:spPr>
          <a:xfrm>
            <a:off x="5166050" y="2771175"/>
            <a:ext cx="6455127" cy="3592950"/>
          </a:xfrm>
          <a:prstGeom prst="rect">
            <a:avLst/>
          </a:prstGeom>
          <a:noFill/>
          <a:ln>
            <a:noFill/>
          </a:ln>
        </p:spPr>
      </p:pic>
      <p:sp>
        <p:nvSpPr>
          <p:cNvPr id="834" name="Google Shape;834;p70"/>
          <p:cNvSpPr/>
          <p:nvPr/>
        </p:nvSpPr>
        <p:spPr>
          <a:xfrm>
            <a:off x="4253300" y="3976750"/>
            <a:ext cx="1099800" cy="762000"/>
          </a:xfrm>
          <a:prstGeom prst="mathNotEqual">
            <a:avLst>
              <a:gd name="adj1" fmla="val 23520"/>
              <a:gd name="adj2" fmla="val 6600000"/>
              <a:gd name="adj3" fmla="val 1176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1"/>
          <p:cNvSpPr txBox="1">
            <a:spLocks noGrp="1"/>
          </p:cNvSpPr>
          <p:nvPr>
            <p:ph type="title"/>
          </p:nvPr>
        </p:nvSpPr>
        <p:spPr>
          <a:xfrm>
            <a:off x="502919" y="4876800"/>
            <a:ext cx="11186162" cy="63976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600"/>
              <a:buFont typeface="Arial"/>
              <a:buNone/>
            </a:pPr>
            <a:r>
              <a:rPr lang="en-US"/>
              <a:t>Matching Examples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72"/>
          <p:cNvSpPr txBox="1">
            <a:spLocks noGrp="1"/>
          </p:cNvSpPr>
          <p:nvPr>
            <p:ph type="title"/>
          </p:nvPr>
        </p:nvSpPr>
        <p:spPr>
          <a:xfrm>
            <a:off x="914401" y="109728"/>
            <a:ext cx="10779534" cy="76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800"/>
              <a:buFont typeface="Arial"/>
              <a:buNone/>
            </a:pPr>
            <a:r>
              <a:rPr lang="en-US"/>
              <a:t>Example 1</a:t>
            </a:r>
            <a:endParaRPr sz="2800" b="0" i="0" u="none" strike="noStrike" cap="none">
              <a:solidFill>
                <a:schemeClr val="lt1"/>
              </a:solidFill>
              <a:latin typeface="Arial"/>
              <a:ea typeface="Arial"/>
              <a:cs typeface="Arial"/>
              <a:sym typeface="Arial"/>
            </a:endParaRPr>
          </a:p>
        </p:txBody>
      </p:sp>
      <p:sp>
        <p:nvSpPr>
          <p:cNvPr id="845" name="Google Shape;845;p72"/>
          <p:cNvSpPr txBox="1">
            <a:spLocks noGrp="1"/>
          </p:cNvSpPr>
          <p:nvPr>
            <p:ph type="body" idx="1"/>
          </p:nvPr>
        </p:nvSpPr>
        <p:spPr>
          <a:xfrm>
            <a:off x="740625" y="1295400"/>
            <a:ext cx="10953300" cy="5245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US" dirty="0"/>
              <a:t>Wayfair page:										 Competitor page:</a:t>
            </a: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marR="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US" sz="1000" dirty="0">
                <a:solidFill>
                  <a:srgbClr val="434343"/>
                </a:solidFill>
                <a:latin typeface="Lato"/>
                <a:ea typeface="Lato"/>
                <a:cs typeface="Lato"/>
                <a:sym typeface="Lato"/>
              </a:rPr>
              <a:t>We can tell these items are </a:t>
            </a:r>
            <a:r>
              <a:rPr lang="en-US" sz="1000" b="1" dirty="0">
                <a:solidFill>
                  <a:srgbClr val="434343"/>
                </a:solidFill>
                <a:latin typeface="Lato"/>
                <a:ea typeface="Lato"/>
                <a:cs typeface="Lato"/>
                <a:sym typeface="Lato"/>
              </a:rPr>
              <a:t>an exact match </a:t>
            </a:r>
            <a:r>
              <a:rPr lang="en-US" sz="1000" dirty="0">
                <a:solidFill>
                  <a:srgbClr val="434343"/>
                </a:solidFill>
                <a:latin typeface="Lato"/>
                <a:ea typeface="Lato"/>
                <a:cs typeface="Lato"/>
                <a:sym typeface="Lato"/>
              </a:rPr>
              <a:t>because they both have:</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The same manufacturer, Kwikset</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The same model number, 606P-11P</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The same finish option, Venetian Bronze</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Lato"/>
              <a:buChar char="●"/>
            </a:pPr>
            <a:r>
              <a:rPr lang="en-US" sz="1000" dirty="0">
                <a:solidFill>
                  <a:srgbClr val="434343"/>
                </a:solidFill>
                <a:latin typeface="Lato"/>
                <a:ea typeface="Lato"/>
                <a:cs typeface="Lato"/>
                <a:sym typeface="Lato"/>
              </a:rPr>
              <a:t>The same image</a:t>
            </a:r>
            <a:endParaRPr sz="1000" dirty="0">
              <a:solidFill>
                <a:srgbClr val="434343"/>
              </a:solidFill>
              <a:latin typeface="Lato"/>
              <a:ea typeface="Lato"/>
              <a:cs typeface="Lato"/>
              <a:sym typeface="Lato"/>
            </a:endParaRPr>
          </a:p>
          <a:p>
            <a:pPr marL="457200" lvl="0" indent="-292100" algn="l" rtl="0">
              <a:lnSpc>
                <a:spcPct val="115000"/>
              </a:lnSpc>
              <a:spcBef>
                <a:spcPts val="0"/>
              </a:spcBef>
              <a:spcAft>
                <a:spcPts val="0"/>
              </a:spcAft>
              <a:buClr>
                <a:srgbClr val="434343"/>
              </a:buClr>
              <a:buSzPts val="1000"/>
              <a:buFont typeface="Roboto"/>
              <a:buChar char="●"/>
            </a:pPr>
            <a:r>
              <a:rPr lang="en-US" sz="1000" dirty="0">
                <a:solidFill>
                  <a:srgbClr val="434343"/>
                </a:solidFill>
                <a:latin typeface="Lato"/>
                <a:ea typeface="Lato"/>
                <a:cs typeface="Lato"/>
                <a:sym typeface="Lato"/>
              </a:rPr>
              <a:t>Similar product names: </a:t>
            </a:r>
            <a:r>
              <a:rPr lang="en-US" sz="1000" b="1" dirty="0">
                <a:solidFill>
                  <a:srgbClr val="434343"/>
                </a:solidFill>
                <a:latin typeface="Lato"/>
                <a:ea typeface="Lato"/>
                <a:cs typeface="Lato"/>
                <a:sym typeface="Lato"/>
              </a:rPr>
              <a:t>Interior Dummy </a:t>
            </a:r>
            <a:r>
              <a:rPr lang="en-US" sz="1000" b="1" dirty="0" err="1">
                <a:solidFill>
                  <a:srgbClr val="434343"/>
                </a:solidFill>
                <a:latin typeface="Lato"/>
                <a:ea typeface="Lato"/>
                <a:cs typeface="Lato"/>
                <a:sym typeface="Lato"/>
              </a:rPr>
              <a:t>Handleset</a:t>
            </a:r>
            <a:r>
              <a:rPr lang="en-US" sz="1000" b="1" dirty="0">
                <a:solidFill>
                  <a:srgbClr val="434343"/>
                </a:solidFill>
                <a:latin typeface="Lato"/>
                <a:ea typeface="Lato"/>
                <a:cs typeface="Lato"/>
                <a:sym typeface="Lato"/>
              </a:rPr>
              <a:t> Trim </a:t>
            </a:r>
            <a:r>
              <a:rPr lang="en-US" sz="1000" dirty="0">
                <a:solidFill>
                  <a:srgbClr val="434343"/>
                </a:solidFill>
                <a:latin typeface="Lato"/>
                <a:ea typeface="Lato"/>
                <a:cs typeface="Lato"/>
                <a:sym typeface="Lato"/>
              </a:rPr>
              <a:t>compared to </a:t>
            </a:r>
            <a:r>
              <a:rPr lang="en-US" sz="1000" b="1" dirty="0">
                <a:solidFill>
                  <a:srgbClr val="434343"/>
                </a:solidFill>
                <a:latin typeface="Lato"/>
                <a:ea typeface="Lato"/>
                <a:cs typeface="Lato"/>
                <a:sym typeface="Lato"/>
              </a:rPr>
              <a:t>Interior Pack Trim for </a:t>
            </a:r>
            <a:r>
              <a:rPr lang="en-US" sz="1000" b="1" dirty="0" err="1">
                <a:solidFill>
                  <a:srgbClr val="434343"/>
                </a:solidFill>
                <a:latin typeface="Lato"/>
                <a:ea typeface="Lato"/>
                <a:cs typeface="Lato"/>
                <a:sym typeface="Lato"/>
              </a:rPr>
              <a:t>Handleset</a:t>
            </a:r>
            <a:endParaRPr sz="1000" b="1" dirty="0">
              <a:solidFill>
                <a:srgbClr val="434343"/>
              </a:solidFill>
              <a:latin typeface="Lato"/>
              <a:ea typeface="Lato"/>
              <a:cs typeface="Lato"/>
              <a:sym typeface="Lato"/>
            </a:endParaRPr>
          </a:p>
          <a:p>
            <a:pPr marL="457200" lvl="0" indent="0" algn="l" rtl="0">
              <a:lnSpc>
                <a:spcPct val="115000"/>
              </a:lnSpc>
              <a:spcBef>
                <a:spcPts val="0"/>
              </a:spcBef>
              <a:spcAft>
                <a:spcPts val="0"/>
              </a:spcAft>
              <a:buNone/>
            </a:pPr>
            <a:endParaRPr lang="en-US" sz="1000" b="1" dirty="0">
              <a:solidFill>
                <a:srgbClr val="434343"/>
              </a:solidFill>
              <a:latin typeface="Lato"/>
              <a:ea typeface="Lato"/>
              <a:cs typeface="Lato"/>
              <a:sym typeface="Lato"/>
            </a:endParaRPr>
          </a:p>
          <a:p>
            <a:pPr marL="0" lvl="0" indent="0" algn="ctr" rtl="0">
              <a:lnSpc>
                <a:spcPct val="115000"/>
              </a:lnSpc>
              <a:spcBef>
                <a:spcPts val="0"/>
              </a:spcBef>
              <a:spcAft>
                <a:spcPts val="0"/>
              </a:spcAft>
              <a:buNone/>
            </a:pPr>
            <a:r>
              <a:rPr lang="en-US" sz="1800" b="1" dirty="0">
                <a:solidFill>
                  <a:srgbClr val="434343"/>
                </a:solidFill>
                <a:latin typeface="Lato"/>
                <a:ea typeface="Lato"/>
                <a:cs typeface="Lato"/>
                <a:sym typeface="Lato"/>
              </a:rPr>
              <a:t>This is an Exact Match</a:t>
            </a:r>
          </a:p>
        </p:txBody>
      </p:sp>
      <p:pic>
        <p:nvPicPr>
          <p:cNvPr id="846" name="Google Shape;846;p72"/>
          <p:cNvPicPr preferRelativeResize="0"/>
          <p:nvPr/>
        </p:nvPicPr>
        <p:blipFill>
          <a:blip r:embed="rId3">
            <a:alphaModFix/>
          </a:blip>
          <a:stretch>
            <a:fillRect/>
          </a:stretch>
        </p:blipFill>
        <p:spPr>
          <a:xfrm>
            <a:off x="1152725" y="1757500"/>
            <a:ext cx="4474100" cy="2846500"/>
          </a:xfrm>
          <a:prstGeom prst="rect">
            <a:avLst/>
          </a:prstGeom>
          <a:noFill/>
          <a:ln w="12700" cap="flat" cmpd="sng">
            <a:solidFill>
              <a:srgbClr val="666666"/>
            </a:solidFill>
            <a:prstDash val="solid"/>
            <a:miter lim="8000"/>
            <a:headEnd type="none" w="sm" len="sm"/>
            <a:tailEnd type="none" w="sm" len="sm"/>
          </a:ln>
        </p:spPr>
      </p:pic>
      <p:pic>
        <p:nvPicPr>
          <p:cNvPr id="847" name="Google Shape;847;p72"/>
          <p:cNvPicPr preferRelativeResize="0"/>
          <p:nvPr/>
        </p:nvPicPr>
        <p:blipFill>
          <a:blip r:embed="rId4">
            <a:alphaModFix/>
          </a:blip>
          <a:stretch>
            <a:fillRect/>
          </a:stretch>
        </p:blipFill>
        <p:spPr>
          <a:xfrm>
            <a:off x="6096000" y="2171325"/>
            <a:ext cx="5636850" cy="2147375"/>
          </a:xfrm>
          <a:prstGeom prst="rect">
            <a:avLst/>
          </a:prstGeom>
          <a:noFill/>
          <a:ln w="12700" cap="flat" cmpd="sng">
            <a:solidFill>
              <a:srgbClr val="666666"/>
            </a:solidFill>
            <a:prstDash val="solid"/>
            <a:miter lim="8000"/>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Custom 10">
      <a:dk1>
        <a:srgbClr val="000000"/>
      </a:dk1>
      <a:lt1>
        <a:srgbClr val="FFFFFF"/>
      </a:lt1>
      <a:dk2>
        <a:srgbClr val="75297C"/>
      </a:dk2>
      <a:lt2>
        <a:srgbClr val="EAE5EB"/>
      </a:lt2>
      <a:accent1>
        <a:srgbClr val="75277E"/>
      </a:accent1>
      <a:accent2>
        <a:srgbClr val="D57BEC"/>
      </a:accent2>
      <a:accent3>
        <a:srgbClr val="377586"/>
      </a:accent3>
      <a:accent4>
        <a:srgbClr val="C4D423"/>
      </a:accent4>
      <a:accent5>
        <a:srgbClr val="7FBE70"/>
      </a:accent5>
      <a:accent6>
        <a:srgbClr val="9CBAC2"/>
      </a:accent6>
      <a:hlink>
        <a:srgbClr val="D57BEC"/>
      </a:hlink>
      <a:folHlink>
        <a:srgbClr val="007E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2379</Words>
  <Application>Microsoft Office PowerPoint</Application>
  <PresentationFormat>Widescreen</PresentationFormat>
  <Paragraphs>371</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Merriweather Sans</vt:lpstr>
      <vt:lpstr>Arial</vt:lpstr>
      <vt:lpstr>Calibri</vt:lpstr>
      <vt:lpstr>Sofia</vt:lpstr>
      <vt:lpstr>Lato</vt:lpstr>
      <vt:lpstr>Roboto</vt:lpstr>
      <vt:lpstr>Office Theme</vt:lpstr>
      <vt:lpstr>PowerPoint Presentation</vt:lpstr>
      <vt:lpstr>Matching Definition</vt:lpstr>
      <vt:lpstr>Review: What is a match?</vt:lpstr>
      <vt:lpstr>What is a match?</vt:lpstr>
      <vt:lpstr>Review: What isn’t a match?</vt:lpstr>
      <vt:lpstr>What isn’t a match?</vt:lpstr>
      <vt:lpstr>What isn’t a match?</vt:lpstr>
      <vt:lpstr>Matching Examples</vt:lpstr>
      <vt:lpstr>Example 1</vt:lpstr>
      <vt:lpstr>Example 2</vt:lpstr>
      <vt:lpstr>Example 3</vt:lpstr>
      <vt:lpstr>Interactive Practice Examples</vt:lpstr>
      <vt:lpstr>Interactive Practice Example 1</vt:lpstr>
      <vt:lpstr>Interactive Practice Example 1 Answer</vt:lpstr>
      <vt:lpstr>Interactive Practice Example 2</vt:lpstr>
      <vt:lpstr>Interactive Practice Example 2 Answer</vt:lpstr>
      <vt:lpstr>Interactive Practice Example 3</vt:lpstr>
      <vt:lpstr>Interactive Practice Example 3 Answer</vt:lpstr>
      <vt:lpstr>Tips and Tricks</vt:lpstr>
      <vt:lpstr>Matching Tool Tips</vt:lpstr>
      <vt:lpstr>Matching Tool Tips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Dillon Ford</dc:creator>
  <cp:lastModifiedBy>Dillon Ford</cp:lastModifiedBy>
  <cp:revision>1</cp:revision>
  <dcterms:modified xsi:type="dcterms:W3CDTF">2025-05-22T19:17:51Z</dcterms:modified>
</cp:coreProperties>
</file>